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0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5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8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2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7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9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39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7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6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087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46" r:id="rId6"/>
    <p:sldLayoutId id="2147483842" r:id="rId7"/>
    <p:sldLayoutId id="2147483843" r:id="rId8"/>
    <p:sldLayoutId id="2147483844" r:id="rId9"/>
    <p:sldLayoutId id="2147483845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F63F9D-E80A-44E3-8729-6EEF82B3C6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62" r="15801" b="1"/>
          <a:stretch/>
        </p:blipFill>
        <p:spPr>
          <a:xfrm>
            <a:off x="5091546" y="619123"/>
            <a:ext cx="7100454" cy="6238874"/>
          </a:xfrm>
          <a:custGeom>
            <a:avLst/>
            <a:gdLst/>
            <a:ahLst/>
            <a:cxnLst/>
            <a:rect l="l" t="t" r="r" b="b"/>
            <a:pathLst>
              <a:path w="7100454" h="6238874">
                <a:moveTo>
                  <a:pt x="5221938" y="783"/>
                </a:moveTo>
                <a:cubicBezTo>
                  <a:pt x="5784158" y="15914"/>
                  <a:pt x="6301398" y="253541"/>
                  <a:pt x="6756828" y="979302"/>
                </a:cubicBezTo>
                <a:cubicBezTo>
                  <a:pt x="6870382" y="1160214"/>
                  <a:pt x="6969391" y="1352970"/>
                  <a:pt x="7057114" y="1554417"/>
                </a:cubicBezTo>
                <a:lnTo>
                  <a:pt x="7100454" y="1659685"/>
                </a:lnTo>
                <a:lnTo>
                  <a:pt x="7100454" y="6238874"/>
                </a:lnTo>
                <a:lnTo>
                  <a:pt x="0" y="6238874"/>
                </a:lnTo>
                <a:lnTo>
                  <a:pt x="14064" y="6003370"/>
                </a:lnTo>
                <a:cubicBezTo>
                  <a:pt x="69537" y="5262783"/>
                  <a:pt x="191580" y="4496548"/>
                  <a:pt x="334789" y="3724830"/>
                </a:cubicBezTo>
                <a:cubicBezTo>
                  <a:pt x="778352" y="1333290"/>
                  <a:pt x="2184944" y="696602"/>
                  <a:pt x="3836378" y="244282"/>
                </a:cubicBezTo>
                <a:cubicBezTo>
                  <a:pt x="4320163" y="111842"/>
                  <a:pt x="4784656" y="-10986"/>
                  <a:pt x="5221938" y="783"/>
                </a:cubicBezTo>
                <a:close/>
              </a:path>
            </a:pathLst>
          </a:custGeom>
        </p:spPr>
      </p:pic>
      <p:sp>
        <p:nvSpPr>
          <p:cNvPr id="43" name="Freeform: Shape 33">
            <a:extLst>
              <a:ext uri="{FF2B5EF4-FFF2-40B4-BE49-F238E27FC236}">
                <a16:creationId xmlns:a16="http://schemas.microsoft.com/office/drawing/2014/main" id="{1A0F8916-44ED-4BA2-B4A8-BFF92E4B4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5254705" y="-79298"/>
            <a:ext cx="6064089" cy="781050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D2FC43-5B78-4DAA-A9BD-4B6FBDEF5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999" y="234670"/>
            <a:ext cx="5768273" cy="2718924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Yang </a:t>
            </a:r>
            <a:r>
              <a:rPr lang="en-US" sz="3600" b="1" dirty="0" err="1"/>
              <a:t>Tidak</a:t>
            </a:r>
            <a:r>
              <a:rPr lang="en-US" sz="3600" b="1" dirty="0"/>
              <a:t> </a:t>
            </a:r>
            <a:r>
              <a:rPr lang="en-US" sz="3600" b="1" dirty="0" err="1"/>
              <a:t>Tergantikan</a:t>
            </a:r>
            <a:br>
              <a:rPr lang="en-US" sz="3600" b="1" dirty="0"/>
            </a:br>
            <a:br>
              <a:rPr lang="en-US" sz="4400" dirty="0"/>
            </a:br>
            <a:r>
              <a:rPr lang="en-US" sz="2700" b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Mengungkap</a:t>
            </a:r>
            <a:r>
              <a:rPr lang="en-US" sz="27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Keutamaan</a:t>
            </a:r>
            <a:r>
              <a:rPr lang="en-US" sz="27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7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US" sz="27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 </a:t>
            </a:r>
            <a:r>
              <a:rPr lang="en-US" sz="2700" b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Perspektif</a:t>
            </a:r>
            <a:r>
              <a:rPr lang="en-US" sz="27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Hadis</a:t>
            </a:r>
            <a:br>
              <a:rPr lang="en-US" sz="44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BD2147-745B-403D-ACCA-4E842E2EF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2856488"/>
            <a:ext cx="5258474" cy="1529395"/>
          </a:xfrm>
        </p:spPr>
        <p:txBody>
          <a:bodyPr>
            <a:normAutofit/>
          </a:bodyPr>
          <a:lstStyle/>
          <a:p>
            <a:endParaRPr lang="en-ID" sz="1600" b="1" i="1" dirty="0">
              <a:solidFill>
                <a:schemeClr val="tx1"/>
              </a:solidFill>
            </a:endParaRPr>
          </a:p>
          <a:p>
            <a:r>
              <a:rPr lang="en-ID" sz="1600" b="1" i="1" dirty="0">
                <a:solidFill>
                  <a:schemeClr val="tx1"/>
                </a:solidFill>
              </a:rPr>
              <a:t>Oleh : </a:t>
            </a:r>
            <a:r>
              <a:rPr lang="en-ID" sz="1600" b="1" i="1" dirty="0" err="1">
                <a:solidFill>
                  <a:schemeClr val="tx1"/>
                </a:solidFill>
              </a:rPr>
              <a:t>Uswatun</a:t>
            </a:r>
            <a:r>
              <a:rPr lang="en-ID" sz="1600" b="1" i="1" dirty="0">
                <a:solidFill>
                  <a:schemeClr val="tx1"/>
                </a:solidFill>
              </a:rPr>
              <a:t> </a:t>
            </a:r>
            <a:r>
              <a:rPr lang="en-ID" sz="1600" b="1" i="1" dirty="0" err="1">
                <a:solidFill>
                  <a:schemeClr val="tx1"/>
                </a:solidFill>
              </a:rPr>
              <a:t>Hasanah</a:t>
            </a:r>
            <a:endParaRPr lang="en-ID" sz="1600" i="1" dirty="0">
              <a:solidFill>
                <a:schemeClr val="tx1"/>
              </a:solidFill>
            </a:endParaRPr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62708EB9-E695-42CB-B480-C94D7A098E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" t="2036" r="25318"/>
          <a:stretch/>
        </p:blipFill>
        <p:spPr bwMode="auto">
          <a:xfrm>
            <a:off x="8917114" y="3429000"/>
            <a:ext cx="1580306" cy="251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Gambar mungkin berisi: 1 orang, bayi">
            <a:extLst>
              <a:ext uri="{FF2B5EF4-FFF2-40B4-BE49-F238E27FC236}">
                <a16:creationId xmlns:a16="http://schemas.microsoft.com/office/drawing/2014/main" id="{7A57B405-7C3E-4E84-97A0-44BC900CE3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58" r="8617" b="6019"/>
          <a:stretch/>
        </p:blipFill>
        <p:spPr bwMode="auto">
          <a:xfrm>
            <a:off x="7564703" y="1707906"/>
            <a:ext cx="1650775" cy="283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C0EFAB3D-A2E4-4589-B829-FE18CAC09F3C}"/>
              </a:ext>
            </a:extLst>
          </p:cNvPr>
          <p:cNvSpPr txBox="1"/>
          <p:nvPr/>
        </p:nvSpPr>
        <p:spPr>
          <a:xfrm>
            <a:off x="7564703" y="4170302"/>
            <a:ext cx="12461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b="1" i="1" dirty="0" err="1">
                <a:solidFill>
                  <a:schemeClr val="tx1"/>
                </a:solidFill>
              </a:rPr>
              <a:t>kakak</a:t>
            </a:r>
            <a:endParaRPr lang="en-ID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DDE45DB-B898-41E9-B256-C9C495396688}"/>
              </a:ext>
            </a:extLst>
          </p:cNvPr>
          <p:cNvSpPr txBox="1"/>
          <p:nvPr/>
        </p:nvSpPr>
        <p:spPr>
          <a:xfrm flipH="1">
            <a:off x="9281564" y="5289177"/>
            <a:ext cx="9629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b="1" i="1" dirty="0" err="1">
                <a:solidFill>
                  <a:schemeClr val="tx1"/>
                </a:solidFill>
              </a:rPr>
              <a:t>adek</a:t>
            </a:r>
            <a:endParaRPr lang="en-ID" sz="1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270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D67EF-192D-4B7C-8F5B-E0EC3343D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268449"/>
            <a:ext cx="7333374" cy="939566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/>
              <a:t>Penutup</a:t>
            </a:r>
            <a:endParaRPr lang="en-ID" sz="54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CAC83F-C9DA-48C9-8F76-8E154A9B70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489658" y="762001"/>
            <a:ext cx="2865729" cy="5334000"/>
          </a:xfrm>
        </p:spPr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4D203A-B2CC-4C52-AC2F-C4FEABD45E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73" t="4067" b="6589"/>
          <a:stretch/>
        </p:blipFill>
        <p:spPr>
          <a:xfrm>
            <a:off x="8489658" y="761999"/>
            <a:ext cx="2865729" cy="5333999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C52BE1-FC20-443D-B245-2541503B8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1426129"/>
            <a:ext cx="7333375" cy="49075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1800" dirty="0">
                <a:solidFill>
                  <a:schemeClr val="tx1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Allah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mengkondisikan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kedekatan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ibunya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dimulai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penciptaan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fisik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psikis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wanita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tanggung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Allah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kepadanya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Pada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wanita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Allah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ciptakan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rahim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menumbuhkan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payudara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dada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dekat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jantung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hatinya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kasih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sayang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mendominasi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alasan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melainkan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peunjang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pelaksanaan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diamanahkan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kepadanya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Meskipun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masa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kemajuan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ilmu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tekhnologi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karunia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amanah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Allah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wanita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digantikan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peralatan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canggih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tumbuh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berkembang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tabung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Mulai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pembuahan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mempertemukan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telur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wanita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sperma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laki-laki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kelahirannya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Begitupun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juga pada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masa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ASI,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walaupun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menikmati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ibunya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sedikit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diletakkan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kemasan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di stock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Freezer. </a:t>
            </a:r>
          </a:p>
          <a:p>
            <a:pPr algn="just"/>
            <a:r>
              <a:rPr lang="en-US" sz="1800" dirty="0">
                <a:solidFill>
                  <a:schemeClr val="tx1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Disadari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ASI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digantikan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susu formula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aneka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ragam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</a:t>
            </a:r>
            <a:r>
              <a:rPr lang="en-US" sz="180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rasa.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Menyusui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difasilitasi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inovasi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peralatan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canggih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hakikat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kasih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sayang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mengiringinya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digantikan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apapun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siapapun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Kesempatan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bersama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dekapan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hangat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menyusui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menyusui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ibulah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dipilih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Allah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fasilitatornya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ID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7436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1B879-1460-46F9-AA71-8E80D1E26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388419"/>
            <a:ext cx="10668000" cy="60690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9AA26B-B5D2-4AEE-BA84-39233C78D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157161"/>
            <a:ext cx="10668000" cy="5486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err="1"/>
              <a:t>Fenomena</a:t>
            </a:r>
            <a:r>
              <a:rPr lang="en-US" b="1" dirty="0"/>
              <a:t> di Masyarakat </a:t>
            </a:r>
            <a:r>
              <a:rPr lang="en-US" dirty="0"/>
              <a:t>: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: </a:t>
            </a:r>
            <a:r>
              <a:rPr lang="en-US" dirty="0" err="1"/>
              <a:t>penentu</a:t>
            </a:r>
            <a:r>
              <a:rPr lang="en-US" dirty="0"/>
              <a:t> </a:t>
            </a:r>
            <a:r>
              <a:rPr lang="en-US" dirty="0" err="1"/>
              <a:t>bahagia</a:t>
            </a:r>
            <a:r>
              <a:rPr lang="en-US" dirty="0"/>
              <a:t>,  </a:t>
            </a:r>
            <a:r>
              <a:rPr lang="en-US" dirty="0" err="1"/>
              <a:t>pemenuhan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Fardhu</a:t>
            </a:r>
            <a:r>
              <a:rPr lang="en-US" dirty="0"/>
              <a:t> </a:t>
            </a:r>
            <a:r>
              <a:rPr lang="en-US" dirty="0" err="1"/>
              <a:t>kifayah</a:t>
            </a:r>
            <a:r>
              <a:rPr lang="en-US" dirty="0"/>
              <a:t> </a:t>
            </a:r>
            <a:r>
              <a:rPr lang="en-US" dirty="0" err="1"/>
              <a:t>mengamalkan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/>
              <a:t>Peran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bernilai</a:t>
            </a:r>
            <a:r>
              <a:rPr lang="en-US" dirty="0"/>
              <a:t>. </a:t>
            </a:r>
          </a:p>
          <a:p>
            <a:pPr algn="just"/>
            <a:r>
              <a:rPr lang="en-US" b="1" dirty="0" err="1"/>
              <a:t>Dampak</a:t>
            </a:r>
            <a:r>
              <a:rPr lang="en-US" b="1" dirty="0"/>
              <a:t> :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en-US" dirty="0"/>
              <a:t>Wanita </a:t>
            </a:r>
            <a:r>
              <a:rPr lang="en-US" dirty="0" err="1"/>
              <a:t>membantu</a:t>
            </a:r>
            <a:r>
              <a:rPr lang="en-US" dirty="0"/>
              <a:t>/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nafkah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nafkah</a:t>
            </a:r>
            <a:r>
              <a:rPr lang="en-US" dirty="0"/>
              <a:t>, </a:t>
            </a:r>
            <a:r>
              <a:rPr lang="en-US" dirty="0" err="1"/>
              <a:t>aktif</a:t>
            </a:r>
            <a:r>
              <a:rPr lang="en-US" dirty="0"/>
              <a:t> di </a:t>
            </a:r>
            <a:r>
              <a:rPr lang="en-US" dirty="0" err="1"/>
              <a:t>ranah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meninggalkan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yang </a:t>
            </a:r>
            <a:r>
              <a:rPr lang="en-US" dirty="0" err="1"/>
              <a:t>seharusnya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/>
              <a:t>Peran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digantikan</a:t>
            </a:r>
            <a:r>
              <a:rPr lang="en-US" dirty="0"/>
              <a:t> oleh </a:t>
            </a:r>
            <a:r>
              <a:rPr lang="en-US" dirty="0" err="1"/>
              <a:t>babysister</a:t>
            </a:r>
            <a:r>
              <a:rPr lang="en-US" dirty="0"/>
              <a:t>, </a:t>
            </a:r>
            <a:r>
              <a:rPr lang="en-US" dirty="0" err="1"/>
              <a:t>asisten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. </a:t>
            </a:r>
          </a:p>
          <a:p>
            <a:pPr marL="457200" indent="-457200" algn="just">
              <a:buAutoNum type="arabicPeriod"/>
            </a:pPr>
            <a:endParaRPr lang="en-US" dirty="0"/>
          </a:p>
          <a:p>
            <a:pPr marL="457200" indent="-457200" algn="just">
              <a:buAutoNum type="arabicPeriod"/>
            </a:pPr>
            <a:endParaRPr lang="en-US" dirty="0"/>
          </a:p>
          <a:p>
            <a:pPr marL="444500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6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3485A-C72E-4406-BA1F-658A7A4EB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999" y="639271"/>
            <a:ext cx="10793427" cy="938676"/>
          </a:xfrm>
        </p:spPr>
        <p:txBody>
          <a:bodyPr>
            <a:normAutofit fontScale="90000"/>
          </a:bodyPr>
          <a:lstStyle/>
          <a:p>
            <a:r>
              <a:rPr lang="en-US" sz="4900" dirty="0" err="1"/>
              <a:t>Teori</a:t>
            </a:r>
            <a:r>
              <a:rPr lang="en-US" sz="4900" dirty="0"/>
              <a:t> Utama</a:t>
            </a:r>
            <a:br>
              <a:rPr lang="en-US" dirty="0"/>
            </a:br>
            <a:r>
              <a:rPr lang="en-US" sz="2200" dirty="0"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200" dirty="0" err="1"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dirty="0" err="1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enyusui</a:t>
            </a:r>
            <a:r>
              <a:rPr lang="en-US" sz="2200" dirty="0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200" dirty="0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2200" dirty="0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dirty="0" err="1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2200" dirty="0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berharga</a:t>
            </a:r>
            <a:r>
              <a:rPr lang="en-US" sz="2200" dirty="0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dirty="0" err="1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sz="2200" dirty="0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200" dirty="0" err="1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2200" dirty="0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ibu</a:t>
            </a:r>
            <a:r>
              <a:rPr lang="en-US" sz="2200" dirty="0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pada” </a:t>
            </a:r>
            <a:r>
              <a:rPr lang="en-US" sz="2200" dirty="0" err="1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bayinya</a:t>
            </a:r>
            <a:br>
              <a:rPr lang="en-US" sz="2200" dirty="0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Utamie</a:t>
            </a:r>
            <a:r>
              <a:rPr lang="en-US" sz="2200" dirty="0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Roesli</a:t>
            </a:r>
            <a:r>
              <a:rPr lang="en-US" sz="2200" dirty="0"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A49269-7D71-49AB-8E4F-FFC88B6CE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780249"/>
            <a:ext cx="10668000" cy="43157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err="1"/>
              <a:t>Bayi</a:t>
            </a:r>
            <a:r>
              <a:rPr lang="en-US" b="1" dirty="0"/>
              <a:t> :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Menyelamatkan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Membangun</a:t>
            </a:r>
            <a:r>
              <a:rPr lang="en-US" dirty="0"/>
              <a:t> rasa </a:t>
            </a:r>
            <a:r>
              <a:rPr lang="en-US" dirty="0" err="1"/>
              <a:t>kasih</a:t>
            </a:r>
            <a:r>
              <a:rPr lang="en-US" dirty="0"/>
              <a:t> dan </a:t>
            </a:r>
            <a:r>
              <a:rPr lang="en-US" dirty="0" err="1"/>
              <a:t>sayang</a:t>
            </a:r>
            <a:r>
              <a:rPr lang="en-US" dirty="0"/>
              <a:t>. </a:t>
            </a:r>
          </a:p>
          <a:p>
            <a:pPr algn="just"/>
            <a:r>
              <a:rPr lang="en-US" b="1" dirty="0"/>
              <a:t>Ibu :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Refleksi</a:t>
            </a:r>
            <a:r>
              <a:rPr lang="en-US" dirty="0"/>
              <a:t> Prolactin : </a:t>
            </a:r>
            <a:r>
              <a:rPr lang="en-US" dirty="0" err="1"/>
              <a:t>memproduksi</a:t>
            </a:r>
            <a:r>
              <a:rPr lang="en-US" dirty="0"/>
              <a:t> ASI, </a:t>
            </a:r>
            <a:r>
              <a:rPr lang="en-US" dirty="0" err="1"/>
              <a:t>memperlambat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kesuburan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Refleks</a:t>
            </a:r>
            <a:r>
              <a:rPr lang="en-US" dirty="0"/>
              <a:t> let down : </a:t>
            </a:r>
            <a:r>
              <a:rPr lang="en-US" dirty="0" err="1"/>
              <a:t>memacu</a:t>
            </a:r>
            <a:r>
              <a:rPr lang="en-US" dirty="0"/>
              <a:t> </a:t>
            </a:r>
            <a:r>
              <a:rPr lang="en-US" dirty="0" err="1"/>
              <a:t>kontraksi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rahim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pendarahan</a:t>
            </a:r>
            <a:r>
              <a:rPr lang="en-US" dirty="0"/>
              <a:t> </a:t>
            </a:r>
            <a:r>
              <a:rPr lang="en-US" dirty="0" err="1"/>
              <a:t>pasca</a:t>
            </a:r>
            <a:r>
              <a:rPr lang="en-US" dirty="0"/>
              <a:t> </a:t>
            </a:r>
            <a:r>
              <a:rPr lang="en-US" dirty="0" err="1"/>
              <a:t>persalinan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Refleks</a:t>
            </a:r>
            <a:r>
              <a:rPr lang="en-US" dirty="0"/>
              <a:t> </a:t>
            </a:r>
            <a:r>
              <a:rPr lang="en-US" dirty="0" err="1"/>
              <a:t>Oksitosin</a:t>
            </a:r>
            <a:r>
              <a:rPr lang="en-US" dirty="0"/>
              <a:t> :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pada </a:t>
            </a:r>
            <a:r>
              <a:rPr lang="en-US" dirty="0" err="1"/>
              <a:t>ibu</a:t>
            </a:r>
            <a:r>
              <a:rPr lang="en-US" dirty="0"/>
              <a:t>, </a:t>
            </a:r>
            <a:r>
              <a:rPr lang="en-US" dirty="0" err="1"/>
              <a:t>menimbulkan</a:t>
            </a:r>
            <a:r>
              <a:rPr lang="en-US" dirty="0"/>
              <a:t> rasa </a:t>
            </a:r>
            <a:r>
              <a:rPr lang="en-US" dirty="0" err="1"/>
              <a:t>kasih</a:t>
            </a:r>
            <a:r>
              <a:rPr lang="en-US" dirty="0"/>
              <a:t> dan </a:t>
            </a:r>
            <a:r>
              <a:rPr lang="en-US" dirty="0" err="1"/>
              <a:t>sayang</a:t>
            </a:r>
            <a:r>
              <a:rPr lang="en-US" dirty="0"/>
              <a:t>.</a:t>
            </a:r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2341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21909-CCF0-42F5-8C7A-4A4E3D2493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396510"/>
            <a:ext cx="10668000" cy="84966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EE5FF0-E43B-4ECF-99A3-970A106F5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359462"/>
            <a:ext cx="10668000" cy="491186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18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18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algn="just"/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dipergunakan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hadis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doktrinal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Maknanya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mengkaji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ajaran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Islam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keislaman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sisi-sisi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dikemukakan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Islam. Islam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wahyu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berbentuk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al-Qur’an dan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hadis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terfokus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hadis-hadis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Rasulullah</a:t>
            </a:r>
            <a:r>
              <a:rPr lang="en-US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saw.</a:t>
            </a:r>
          </a:p>
          <a:p>
            <a:pPr algn="just"/>
            <a:endParaRPr lang="en-US" sz="1800" dirty="0">
              <a:solidFill>
                <a:schemeClr val="tx1"/>
              </a:solidFill>
              <a:effectLst/>
              <a:latin typeface="Maiandra GD" panose="020E0502030308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Langkah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kongkrit</a:t>
            </a:r>
            <a:r>
              <a:rPr lang="en-US" sz="18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8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18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18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800" b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ID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SzPts val="1100"/>
              <a:buFont typeface="Maiandra GD" panose="020E0502030308020204" pitchFamily="34" charset="0"/>
              <a:buAutoNum type="arabicPeriod"/>
            </a:pP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SzPts val="1100"/>
              <a:buFont typeface="Maiandra GD" panose="020E0502030308020204" pitchFamily="34" charset="0"/>
              <a:buAutoNum type="arabicPeriod"/>
            </a:pP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Merumuskan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SzPts val="1100"/>
              <a:buFont typeface="Maiandra GD" panose="020E0502030308020204" pitchFamily="34" charset="0"/>
              <a:buAutoNum type="arabicPeriod"/>
            </a:pP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Menetapkan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SzPts val="1100"/>
              <a:buFont typeface="Maiandra GD" panose="020E0502030308020204" pitchFamily="34" charset="0"/>
              <a:buAutoNum type="arabicPeriod"/>
            </a:pP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hadis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terindikasi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hadis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shahih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SzPts val="1100"/>
              <a:buFont typeface="Maiandra GD" panose="020E0502030308020204" pitchFamily="34" charset="0"/>
              <a:buAutoNum type="arabicPeriod"/>
            </a:pP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tela’ah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dimulai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mengurai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kata-kata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hadis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menterjemahkannya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kaedah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kebahasaan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menganalisa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kontekstual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hadis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menukil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pendapat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ulama dan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menganalisa</a:t>
            </a:r>
            <a:endParaRPr lang="en-ID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7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7EE5D-D51B-48D1-9AD7-561B14B28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474735"/>
            <a:ext cx="10668000" cy="47203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429813-C550-4381-B916-E46C90CC7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189529"/>
            <a:ext cx="10668000" cy="4906470"/>
          </a:xfrm>
        </p:spPr>
        <p:txBody>
          <a:bodyPr>
            <a:normAutofit lnSpcReduction="10000"/>
          </a:bodyPr>
          <a:lstStyle/>
          <a:p>
            <a:pPr marL="342900" indent="-342900" algn="just">
              <a:buAutoNum type="arabicPeriod"/>
            </a:pP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Kisah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seorang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wanita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al-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Ghamidiyyah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penzina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>
                <a:solidFill>
                  <a:schemeClr val="tx1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yang </a:t>
            </a:r>
            <a:r>
              <a:rPr lang="en-ID" sz="1800" dirty="0" err="1">
                <a:solidFill>
                  <a:schemeClr val="tx1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hamil</a:t>
            </a:r>
            <a:r>
              <a:rPr lang="en-ID" sz="1800" dirty="0">
                <a:solidFill>
                  <a:schemeClr val="tx1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kemudian</a:t>
            </a:r>
            <a:r>
              <a:rPr lang="en-ID" sz="1800" dirty="0">
                <a:solidFill>
                  <a:schemeClr val="tx1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mendatangi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Rasulullah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saw. (Muslim: 1695, Abu Dawud: 4442, Ahmad ibn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Hanbal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2299).</a:t>
            </a: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Allah 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menggugurkan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puasa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setengah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sholat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bagi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musafir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 dan juga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puasa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bagi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wanita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hamil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atau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menyusui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.” (al-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Tirmidzi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715, Abu Dawud: 2408, al-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Nasa’i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2276).</a:t>
            </a: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Ketika Ibrahim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meninggal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Rasulullah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saw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bersabda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ID" sz="1800" i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ID" sz="1800" i="1" u="sng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ID" sz="1800" i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ID" sz="1800" i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i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memiliki</a:t>
            </a:r>
            <a:r>
              <a:rPr lang="en-ID" sz="1800" i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i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ibu</a:t>
            </a:r>
            <a:r>
              <a:rPr lang="en-ID" sz="1800" i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susu di </a:t>
            </a:r>
            <a:r>
              <a:rPr lang="en-ID" sz="1800" i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surga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 (al-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Bukhariy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1316, 3082, 5842).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Selanjutnya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Riwayat lain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disebutkan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“</a:t>
            </a:r>
            <a:r>
              <a:rPr lang="en-ID" sz="1800" i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Ia</a:t>
            </a:r>
            <a:r>
              <a:rPr lang="en-ID" sz="1800" i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i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memiliki</a:t>
            </a:r>
            <a:r>
              <a:rPr lang="en-ID" sz="1800" i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i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ibu</a:t>
            </a:r>
            <a:r>
              <a:rPr lang="en-ID" sz="1800" i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susu yang </a:t>
            </a:r>
            <a:r>
              <a:rPr lang="en-ID" sz="1800" i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menyempurnakan</a:t>
            </a:r>
            <a:r>
              <a:rPr lang="en-ID" sz="1800" i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i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persusuannya</a:t>
            </a:r>
            <a:r>
              <a:rPr lang="en-ID" sz="1800" i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di </a:t>
            </a:r>
            <a:r>
              <a:rPr lang="en-ID" sz="1800" i="1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surga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 (Ahmad: 16647, 18727).</a:t>
            </a:r>
            <a:endParaRPr lang="en-ID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Rasulullah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saw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bersabda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“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Tidaklah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dikatakan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persusuan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kecuali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apa-apa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menguatkan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tulang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menumbuhkan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daging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 (Abu Dawud, 2059).</a:t>
            </a: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Kisah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Halimatussa’diyah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tentang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keistimewaan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diperoleh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saat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menyusui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bayi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kecil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bernama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Muhammad (Ibn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Atsir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ID" sz="1800" i="1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357).</a:t>
            </a: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Semakin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sering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anak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diberikan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ASI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maka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ASI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akan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semakin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deras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mengalir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(al-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Tirmidzi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 715, Abu Dawud, 2408, al-</a:t>
            </a:r>
            <a:r>
              <a:rPr lang="en-ID" sz="1800" dirty="0" err="1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Nisa’i</a:t>
            </a:r>
            <a:r>
              <a:rPr lang="en-ID" sz="1800" dirty="0">
                <a:solidFill>
                  <a:schemeClr val="tx1"/>
                </a:solidFill>
                <a:effectLst/>
                <a:latin typeface="Maiandra GD" panose="020E0502030308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no. 2276.</a:t>
            </a:r>
            <a:endParaRPr lang="en-ID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endParaRPr lang="en-ID" sz="1800" dirty="0">
              <a:solidFill>
                <a:schemeClr val="tx1"/>
              </a:solidFill>
              <a:effectLst/>
              <a:latin typeface="Maiandra GD" panose="020E0502030308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endParaRPr lang="en-ID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endParaRPr lang="en-ID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2418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BD5A3-0AD9-4727-8AAC-039CF6038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914400"/>
            <a:ext cx="10668000" cy="1375793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Hasil </a:t>
            </a:r>
            <a:r>
              <a:rPr lang="en-US" dirty="0" err="1"/>
              <a:t>Penelitian</a:t>
            </a:r>
            <a:br>
              <a:rPr lang="en-US" dirty="0"/>
            </a:br>
            <a:r>
              <a:rPr lang="en-US" sz="4400" dirty="0" err="1"/>
              <a:t>Keutamaan</a:t>
            </a:r>
            <a:r>
              <a:rPr lang="en-US" sz="4400" dirty="0"/>
              <a:t> </a:t>
            </a:r>
            <a:r>
              <a:rPr lang="en-US" sz="4400" dirty="0" err="1"/>
              <a:t>Metode</a:t>
            </a:r>
            <a:r>
              <a:rPr lang="en-US" sz="4400" dirty="0"/>
              <a:t> </a:t>
            </a:r>
            <a:r>
              <a:rPr lang="en-US" sz="4400" dirty="0" err="1"/>
              <a:t>Memberikan</a:t>
            </a:r>
            <a:r>
              <a:rPr lang="en-US" sz="4400" dirty="0"/>
              <a:t> ASI </a:t>
            </a:r>
            <a:endParaRPr lang="en-ID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4F8ADF-1EB8-4083-84E4-23AEFFAB7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2709644"/>
            <a:ext cx="10668000" cy="3719477"/>
          </a:xfrm>
        </p:spPr>
        <p:txBody>
          <a:bodyPr/>
          <a:lstStyle/>
          <a:p>
            <a:pPr algn="just"/>
            <a:r>
              <a:rPr lang="en-US" dirty="0" err="1"/>
              <a:t>Kandungan</a:t>
            </a:r>
            <a:r>
              <a:rPr lang="en-US" dirty="0"/>
              <a:t> </a:t>
            </a:r>
            <a:r>
              <a:rPr lang="en-US" dirty="0" err="1"/>
              <a:t>hadis</a:t>
            </a:r>
            <a:r>
              <a:rPr lang="en-US" dirty="0"/>
              <a:t> 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Keutamaan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Keutamaan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Keutamaan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hikmah</a:t>
            </a:r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85745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7B84C-9FAF-43F8-9C64-700AA05177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478172"/>
            <a:ext cx="10668000" cy="922789"/>
          </a:xfrm>
        </p:spPr>
        <p:txBody>
          <a:bodyPr>
            <a:normAutofit/>
          </a:bodyPr>
          <a:lstStyle/>
          <a:p>
            <a:r>
              <a:rPr lang="en-US" dirty="0" err="1"/>
              <a:t>Keutamaan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Perintah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74786-B1D2-4B3A-864B-2B3FF00D8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744910"/>
            <a:ext cx="10668000" cy="4351089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en-US" dirty="0" err="1"/>
              <a:t>Perintah</a:t>
            </a:r>
            <a:r>
              <a:rPr lang="en-US" dirty="0"/>
              <a:t> Allah Q.S. 31: 14, Q.S. 46: 15 dan sunnah </a:t>
            </a:r>
            <a:r>
              <a:rPr lang="en-US" dirty="0" err="1"/>
              <a:t>Rasulullah</a:t>
            </a:r>
            <a:r>
              <a:rPr lang="en-US" dirty="0"/>
              <a:t> saw.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Menunda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: Wanita </a:t>
            </a:r>
            <a:r>
              <a:rPr lang="en-US" dirty="0" err="1"/>
              <a:t>penzina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ditunda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rajamnya</a:t>
            </a:r>
            <a:r>
              <a:rPr lang="en-US" dirty="0"/>
              <a:t>. 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Menggugurkan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ibadah </a:t>
            </a:r>
            <a:r>
              <a:rPr lang="en-US" dirty="0" err="1"/>
              <a:t>puasa</a:t>
            </a:r>
            <a:r>
              <a:rPr lang="en-US" dirty="0"/>
              <a:t>. 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tergantikan</a:t>
            </a:r>
            <a:r>
              <a:rPr lang="en-US" dirty="0"/>
              <a:t> :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 Q.S. 2: 233, Q.S. 65: 6, Rasul saw </a:t>
            </a:r>
            <a:r>
              <a:rPr lang="en-US" dirty="0" err="1"/>
              <a:t>disusukan</a:t>
            </a:r>
            <a:r>
              <a:rPr lang="en-US" dirty="0"/>
              <a:t> oleh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halimah</a:t>
            </a:r>
            <a:r>
              <a:rPr lang="en-US" dirty="0"/>
              <a:t>, </a:t>
            </a:r>
            <a:r>
              <a:rPr lang="en-US" dirty="0" err="1"/>
              <a:t>ibu</a:t>
            </a:r>
            <a:r>
              <a:rPr lang="en-US" dirty="0"/>
              <a:t> susu Ibrahim di </a:t>
            </a:r>
            <a:r>
              <a:rPr lang="en-US" dirty="0" err="1"/>
              <a:t>surga</a:t>
            </a:r>
            <a:r>
              <a:rPr lang="en-US" dirty="0"/>
              <a:t> Q.S. 47: 15.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nikmat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surga</a:t>
            </a:r>
            <a:r>
              <a:rPr lang="en-US" dirty="0"/>
              <a:t>.</a:t>
            </a:r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38283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22A8E-1871-4AF0-9970-42627E7DB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570451"/>
            <a:ext cx="10668000" cy="956345"/>
          </a:xfrm>
        </p:spPr>
        <p:txBody>
          <a:bodyPr/>
          <a:lstStyle/>
          <a:p>
            <a:r>
              <a:rPr lang="en-US" dirty="0" err="1"/>
              <a:t>Keutamaan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Manfaat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3D83E1-0F6F-452E-B48F-9E523ADA8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677798"/>
            <a:ext cx="10668000" cy="4418201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asupan</a:t>
            </a:r>
            <a:r>
              <a:rPr lang="en-US" dirty="0"/>
              <a:t> </a:t>
            </a:r>
            <a:r>
              <a:rPr lang="en-US" dirty="0" err="1"/>
              <a:t>gizi</a:t>
            </a:r>
            <a:r>
              <a:rPr lang="en-US" dirty="0"/>
              <a:t> : </a:t>
            </a:r>
            <a:r>
              <a:rPr lang="en-US" dirty="0" err="1"/>
              <a:t>menguatkan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, </a:t>
            </a:r>
            <a:r>
              <a:rPr lang="en-US" dirty="0" err="1"/>
              <a:t>menumbuhkan</a:t>
            </a:r>
            <a:r>
              <a:rPr lang="en-US" dirty="0"/>
              <a:t> </a:t>
            </a:r>
            <a:r>
              <a:rPr lang="en-US" dirty="0" err="1"/>
              <a:t>daging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/>
              <a:t>ASI </a:t>
            </a:r>
            <a:r>
              <a:rPr lang="en-US" dirty="0" err="1"/>
              <a:t>melimpah</a:t>
            </a:r>
            <a:r>
              <a:rPr lang="en-US" dirty="0"/>
              <a:t> : </a:t>
            </a:r>
            <a:r>
              <a:rPr lang="en-US" dirty="0" err="1"/>
              <a:t>kisah</a:t>
            </a:r>
            <a:r>
              <a:rPr lang="en-US" dirty="0"/>
              <a:t>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Halimatussa’diyah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bathin</a:t>
            </a:r>
            <a:r>
              <a:rPr lang="en-US" dirty="0"/>
              <a:t>. 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Menumbuhkan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persaudaraan</a:t>
            </a:r>
            <a:r>
              <a:rPr lang="en-US" dirty="0"/>
              <a:t> Q.S. 4: 23. 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Menyelamatkan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dan </a:t>
            </a:r>
            <a:r>
              <a:rPr lang="en-US" dirty="0" err="1"/>
              <a:t>bayi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endParaRPr lang="en-US" dirty="0"/>
          </a:p>
          <a:p>
            <a:pPr marL="457200" indent="-457200" algn="just">
              <a:buAutoNum type="arabicPeriod"/>
            </a:pPr>
            <a:endParaRPr lang="en-US" dirty="0"/>
          </a:p>
          <a:p>
            <a:pPr marL="457200" indent="-457200" algn="just">
              <a:buAutoNum type="arabicPeriod"/>
            </a:pPr>
            <a:endParaRPr lang="en-US" dirty="0"/>
          </a:p>
          <a:p>
            <a:pPr marL="457200" indent="-457200" algn="just">
              <a:buAutoNum type="arabicPeriod"/>
            </a:pPr>
            <a:endParaRPr lang="en-US" dirty="0"/>
          </a:p>
          <a:p>
            <a:pPr marL="457200" indent="-457200" algn="just"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1961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68A51-7F67-491F-A469-5BAF2F670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385894"/>
            <a:ext cx="10668000" cy="939567"/>
          </a:xfrm>
        </p:spPr>
        <p:txBody>
          <a:bodyPr/>
          <a:lstStyle/>
          <a:p>
            <a:r>
              <a:rPr lang="en-US" dirty="0" err="1"/>
              <a:t>Keutamaan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Hikmah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89761E-814A-4F36-B1DE-BAF694ACA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602297"/>
            <a:ext cx="10668000" cy="4493702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en-US" dirty="0" err="1"/>
              <a:t>Ketaatan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Allah </a:t>
            </a:r>
            <a:r>
              <a:rPr lang="en-US" dirty="0" err="1"/>
              <a:t>swt</a:t>
            </a:r>
            <a:r>
              <a:rPr lang="en-US" dirty="0"/>
              <a:t> dan </a:t>
            </a:r>
            <a:r>
              <a:rPr lang="en-US" dirty="0" err="1"/>
              <a:t>Rasulullah</a:t>
            </a:r>
            <a:r>
              <a:rPr lang="en-US" dirty="0"/>
              <a:t> saw.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Memuliakan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/>
              <a:t>Kasih </a:t>
            </a:r>
            <a:r>
              <a:rPr lang="en-US" dirty="0" err="1"/>
              <a:t>sayang</a:t>
            </a:r>
            <a:r>
              <a:rPr lang="en-US" dirty="0"/>
              <a:t> Allah: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kemudahan</a:t>
            </a:r>
            <a:r>
              <a:rPr lang="en-US" dirty="0"/>
              <a:t> dan </a:t>
            </a:r>
            <a:r>
              <a:rPr lang="en-US" dirty="0" err="1"/>
              <a:t>penjagaan</a:t>
            </a:r>
            <a:r>
              <a:rPr lang="en-US" dirty="0"/>
              <a:t>. 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Menyamakan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mahal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asupan</a:t>
            </a:r>
            <a:r>
              <a:rPr lang="en-US" dirty="0"/>
              <a:t> </a:t>
            </a:r>
            <a:r>
              <a:rPr lang="en-US" dirty="0" err="1"/>
              <a:t>gizi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endParaRPr lang="en-US" dirty="0"/>
          </a:p>
          <a:p>
            <a:pPr marL="457200" indent="-457200" algn="just">
              <a:buAutoNum type="arabicPeriod"/>
            </a:pPr>
            <a:endParaRPr lang="en-US" dirty="0"/>
          </a:p>
          <a:p>
            <a:pPr marL="457200" indent="-457200" algn="just">
              <a:buAutoNum type="arabicPeriod"/>
            </a:pPr>
            <a:endParaRPr lang="en-US" dirty="0"/>
          </a:p>
          <a:p>
            <a:pPr marL="457200" indent="-457200" algn="just">
              <a:buAutoNum type="arabicPeriod"/>
            </a:pPr>
            <a:endParaRPr lang="en-US" dirty="0"/>
          </a:p>
          <a:p>
            <a:pPr marL="457200" indent="-457200" algn="just">
              <a:buAutoNum type="arabicPeriod"/>
            </a:pPr>
            <a:endParaRPr lang="en-US" dirty="0"/>
          </a:p>
          <a:p>
            <a:pPr marL="457200" indent="-457200" algn="just"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72800491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891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Avenir Next LT Pro</vt:lpstr>
      <vt:lpstr>Avenir Next LT Pro Light</vt:lpstr>
      <vt:lpstr>Calibri</vt:lpstr>
      <vt:lpstr>Maiandra GD</vt:lpstr>
      <vt:lpstr>Sitka Subheading</vt:lpstr>
      <vt:lpstr>PebbleVTI</vt:lpstr>
      <vt:lpstr>Yang Tidak Tergantikan  Mengungkap Keutamaan Metode Pemberian ASI Perspektif Hadis </vt:lpstr>
      <vt:lpstr>Latar Belakang Masalah</vt:lpstr>
      <vt:lpstr>Teori Utama “Menyusui adalah sesuatu yang sangat berharga yang diberikan oleh seorang ibu pada” bayinya  (Utamie Roesli)</vt:lpstr>
      <vt:lpstr>Metode Penelitian</vt:lpstr>
      <vt:lpstr>Fokus Penelitian</vt:lpstr>
      <vt:lpstr>        Hasil Penelitian Keutamaan Metode Memberikan ASI </vt:lpstr>
      <vt:lpstr>Keutamaan dalam Perintah</vt:lpstr>
      <vt:lpstr>Keutamaan dalam Manfaat</vt:lpstr>
      <vt:lpstr>Keutamaan dalam Hikmah</vt:lpstr>
      <vt:lpstr>Penutup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Yang Tidak Tergantikan  Mengungkap Keutamaan Metode Pemberian ASI Perspektif Hadis</dc:title>
  <dc:creator>Bpk Anwar</dc:creator>
  <cp:lastModifiedBy>Bpk Anwar</cp:lastModifiedBy>
  <cp:revision>25</cp:revision>
  <dcterms:created xsi:type="dcterms:W3CDTF">2020-10-14T07:07:54Z</dcterms:created>
  <dcterms:modified xsi:type="dcterms:W3CDTF">2020-10-14T11:07:47Z</dcterms:modified>
</cp:coreProperties>
</file>