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20" r:id="rId1"/>
    <p:sldMasterId id="2147484038" r:id="rId2"/>
  </p:sldMasterIdLst>
  <p:sldIdLst>
    <p:sldId id="262" r:id="rId3"/>
    <p:sldId id="259" r:id="rId4"/>
    <p:sldId id="258" r:id="rId5"/>
    <p:sldId id="260" r:id="rId6"/>
    <p:sldId id="263" r:id="rId7"/>
    <p:sldId id="265" r:id="rId8"/>
    <p:sldId id="264" r:id="rId9"/>
    <p:sldId id="269" r:id="rId10"/>
    <p:sldId id="267" r:id="rId11"/>
    <p:sldId id="268" r:id="rId12"/>
    <p:sldId id="270" r:id="rId13"/>
    <p:sldId id="25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B4D6"/>
    <a:srgbClr val="8D4983"/>
    <a:srgbClr val="B470AA"/>
    <a:srgbClr val="9E6E94"/>
    <a:srgbClr val="A589A3"/>
    <a:srgbClr val="93694F"/>
    <a:srgbClr val="51374E"/>
    <a:srgbClr val="EA8744"/>
    <a:srgbClr val="DFA77D"/>
    <a:srgbClr val="CB7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513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1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287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6946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718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6226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381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508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08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513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8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82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687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140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342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6114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25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41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47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14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287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694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687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718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6226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381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508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0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14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34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61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2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4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4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8D4983">
                <a:lumMod val="89000"/>
              </a:srgbClr>
            </a:gs>
            <a:gs pos="75000">
              <a:schemeClr val="accent5">
                <a:lumMod val="40000"/>
                <a:lumOff val="6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243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3" r:id="rId13"/>
    <p:sldLayoutId id="2147484034" r:id="rId14"/>
    <p:sldLayoutId id="2147484035" r:id="rId15"/>
    <p:sldLayoutId id="2147484036" r:id="rId16"/>
    <p:sldLayoutId id="21474840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8D4983">
                <a:lumMod val="89000"/>
              </a:srgbClr>
            </a:gs>
            <a:gs pos="75000">
              <a:schemeClr val="accent5">
                <a:lumMod val="40000"/>
                <a:lumOff val="6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243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  <p:sldLayoutId id="2147484052" r:id="rId14"/>
    <p:sldLayoutId id="2147484053" r:id="rId15"/>
    <p:sldLayoutId id="2147484054" r:id="rId16"/>
    <p:sldLayoutId id="21474840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LPWqMPXUnBk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98E0C-8708-41B6-9E80-1F8A0B648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>
                <a:effectLst/>
                <a:latin typeface="Agency FB" panose="020B05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Bertahan</a:t>
            </a:r>
            <a:r>
              <a:rPr lang="en-US" sz="2800" b="1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Tanah </a:t>
            </a:r>
            <a:r>
              <a:rPr lang="en-US" sz="2800" b="1" dirty="0" err="1">
                <a:effectLst/>
                <a:latin typeface="Agency FB" panose="020B05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Kelahiran</a:t>
            </a:r>
            <a:br>
              <a:rPr lang="en-US" sz="2800" b="1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ID" sz="2800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b="1" dirty="0" err="1">
                <a:effectLst/>
                <a:latin typeface="Agency FB" panose="020B05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Upaya</a:t>
            </a:r>
            <a:r>
              <a:rPr lang="en-US" sz="2800" b="1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gency FB" panose="020B05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Menyelamatkan</a:t>
            </a:r>
            <a:r>
              <a:rPr lang="en-US" sz="2800" b="1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gency FB" panose="020B05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Tradisi</a:t>
            </a:r>
            <a:r>
              <a:rPr lang="en-US" sz="2800" b="1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Hiring-Hiring di </a:t>
            </a:r>
            <a:r>
              <a:rPr lang="en-US" sz="2800" b="1" dirty="0" err="1">
                <a:effectLst/>
                <a:latin typeface="Agency FB" panose="020B05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Desa</a:t>
            </a:r>
            <a:r>
              <a:rPr lang="en-US" sz="2800" b="1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gency FB" panose="020B05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Kotanegara</a:t>
            </a:r>
            <a:br>
              <a:rPr lang="en-ID" sz="2800" i="1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ID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C1147-8F42-4035-A3C3-8BB71E06F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0387" y="4114800"/>
            <a:ext cx="3535051" cy="18796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Oleh: </a:t>
            </a:r>
          </a:p>
          <a:p>
            <a:pPr algn="ctr"/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Dr.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Hj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. Uswatun Hasanah,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M.Ag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Agency FB" panose="020B0503020202020204" pitchFamily="34" charset="0"/>
            </a:endParaRPr>
          </a:p>
          <a:p>
            <a:pPr algn="ctr"/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Yulia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 Martina,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S.Ag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Agency FB" panose="020B0503020202020204" pitchFamily="34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79371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FE7F3C-6DB2-4909-9E09-A4416D509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042" y="2705096"/>
            <a:ext cx="5295270" cy="35059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E62D2B-665A-4C21-88FA-4AF0E4CB2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75" y="879894"/>
            <a:ext cx="5264225" cy="390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92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E005B9-71B6-4FF7-8C50-FDC975F93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680" y="844040"/>
            <a:ext cx="4902320" cy="3477794"/>
          </a:xfrm>
          <a:prstGeom prst="rect">
            <a:avLst/>
          </a:prstGeom>
        </p:spPr>
      </p:pic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F6DE20B8-1A7F-4FBB-AC27-2044F09DD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789" y="3032185"/>
            <a:ext cx="5020573" cy="329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565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HIRING HIRING">
            <a:hlinkClick r:id="" action="ppaction://media"/>
            <a:extLst>
              <a:ext uri="{FF2B5EF4-FFF2-40B4-BE49-F238E27FC236}">
                <a16:creationId xmlns:a16="http://schemas.microsoft.com/office/drawing/2014/main" id="{E95FA077-C80E-435C-B83A-5BE128768FA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09675" y="781050"/>
            <a:ext cx="10029825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2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EE152-5C86-4479-8A3E-860F7B351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2565" y="1395166"/>
            <a:ext cx="9669465" cy="48830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err="1">
                <a:solidFill>
                  <a:schemeClr val="tx1"/>
                </a:solidFill>
                <a:latin typeface="Agency FB" panose="020B0503020202020204" pitchFamily="34" charset="0"/>
              </a:rPr>
              <a:t>Tradisi</a:t>
            </a:r>
            <a:r>
              <a:rPr lang="en-US" sz="2800" dirty="0">
                <a:solidFill>
                  <a:schemeClr val="tx1"/>
                </a:solidFill>
                <a:latin typeface="Agency FB" panose="020B0503020202020204" pitchFamily="34" charset="0"/>
              </a:rPr>
              <a:t> di Indonesia</a:t>
            </a:r>
          </a:p>
          <a:p>
            <a:pPr marL="457200" indent="-457200" algn="just">
              <a:buAutoNum type="arabicPeriod"/>
            </a:pPr>
            <a:r>
              <a:rPr lang="en-US" sz="2800" dirty="0" err="1">
                <a:solidFill>
                  <a:schemeClr val="tx1"/>
                </a:solidFill>
                <a:latin typeface="Agency FB" panose="020B0503020202020204" pitchFamily="34" charset="0"/>
              </a:rPr>
              <a:t>Tradisi</a:t>
            </a:r>
            <a:r>
              <a:rPr lang="en-US" sz="2800" dirty="0">
                <a:solidFill>
                  <a:schemeClr val="tx1"/>
                </a:solidFill>
                <a:latin typeface="Agency FB" panose="020B0503020202020204" pitchFamily="34" charset="0"/>
              </a:rPr>
              <a:t> : </a:t>
            </a:r>
            <a:r>
              <a:rPr lang="en-ID" sz="2800" dirty="0">
                <a:solidFill>
                  <a:schemeClr val="tx1"/>
                </a:solidFill>
                <a:latin typeface="Agency FB" panose="020B0503020202020204" pitchFamily="34" charset="0"/>
              </a:rPr>
              <a:t>A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dat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istiadat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dan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kepercayaan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yang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secara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turun</a:t>
            </a:r>
            <a:r>
              <a:rPr lang="en-ID" sz="2800" dirty="0">
                <a:solidFill>
                  <a:schemeClr val="tx1"/>
                </a:solidFill>
                <a:latin typeface="Agency FB" panose="020B0503020202020204" pitchFamily="34" charset="0"/>
                <a:ea typeface="Calibri" panose="020F0502020204030204" pitchFamily="34" charset="0"/>
              </a:rPr>
              <a:t>  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temurun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dapat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dipelihara</a:t>
            </a:r>
            <a:endParaRPr lang="en-ID" sz="2800" dirty="0">
              <a:solidFill>
                <a:schemeClr val="tx1"/>
              </a:solidFill>
              <a:latin typeface="Agency FB" panose="020B0503020202020204" pitchFamily="34" charset="0"/>
              <a:ea typeface="Calibri" panose="020F0502020204030204" pitchFamily="34" charset="0"/>
            </a:endParaRPr>
          </a:p>
          <a:p>
            <a:pPr marL="457200" indent="-457200" algn="just">
              <a:buAutoNum type="arabicPeriod"/>
            </a:pP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Terdiri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dari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: 17.504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pulau</a:t>
            </a:r>
            <a:r>
              <a:rPr lang="en-ID" sz="2800" dirty="0">
                <a:solidFill>
                  <a:schemeClr val="tx1"/>
                </a:solidFill>
                <a:latin typeface="Agency FB" panose="020B0503020202020204" pitchFamily="34" charset="0"/>
                <a:ea typeface="Calibri" panose="020F0502020204030204" pitchFamily="34" charset="0"/>
              </a:rPr>
              <a:t>, 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1.068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suku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bangsa</a:t>
            </a:r>
            <a:r>
              <a:rPr lang="en-ID" sz="2800" dirty="0">
                <a:solidFill>
                  <a:schemeClr val="tx1"/>
                </a:solidFill>
                <a:latin typeface="Agency FB" panose="020B0503020202020204" pitchFamily="34" charset="0"/>
                <a:ea typeface="Calibri" panose="020F0502020204030204" pitchFamily="34" charset="0"/>
              </a:rPr>
              <a:t>, 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665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bahasa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daerah</a:t>
            </a:r>
            <a:endParaRPr lang="en-ID" sz="2800" dirty="0">
              <a:solidFill>
                <a:schemeClr val="tx1"/>
              </a:solidFill>
              <a:effectLst/>
              <a:latin typeface="Agency FB" panose="020B0503020202020204" pitchFamily="34" charset="0"/>
              <a:ea typeface="Calibri" panose="020F0502020204030204" pitchFamily="34" charset="0"/>
            </a:endParaRPr>
          </a:p>
          <a:p>
            <a:pPr marL="457200" indent="-457200" algn="just">
              <a:buAutoNum type="arabicPeriod"/>
            </a:pP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Melestarikan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warisan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seni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dan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budaya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yang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dimiliki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dimaknai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sebagai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upaya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untuk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memberikan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jalan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pada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perubahan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yang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akan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terjadi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dikemudian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hari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dalam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rangka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meningkatkan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kesejahteraan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masyarakat</a:t>
            </a:r>
            <a:endParaRPr lang="en-ID" sz="2800" dirty="0">
              <a:solidFill>
                <a:schemeClr val="tx1"/>
              </a:solidFill>
              <a:effectLst/>
              <a:latin typeface="Agency FB" panose="020B0503020202020204" pitchFamily="34" charset="0"/>
              <a:ea typeface="Calibri" panose="020F0502020204030204" pitchFamily="34" charset="0"/>
            </a:endParaRPr>
          </a:p>
          <a:p>
            <a:pPr marL="457200" indent="-457200" algn="just">
              <a:buAutoNum type="arabicPeriod"/>
            </a:pP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Warisan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seni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dan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budaya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menghasilkan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aneka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ragam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bentuk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kesenian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seperti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ragam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tarian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,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lukisan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,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pahatan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patung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,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kuliner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,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ataupun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musik</a:t>
            </a:r>
            <a:r>
              <a:rPr lang="en-ID" sz="2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daerah</a:t>
            </a:r>
            <a:endParaRPr lang="en-ID" sz="2800" dirty="0">
              <a:solidFill>
                <a:schemeClr val="tx1"/>
              </a:solidFill>
              <a:effectLst/>
              <a:latin typeface="Agency FB" panose="020B050302020202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en-ID" dirty="0">
              <a:solidFill>
                <a:schemeClr val="tx1"/>
              </a:solidFill>
              <a:effectLst/>
              <a:latin typeface="Agency FB" panose="020B0503020202020204" pitchFamily="34" charset="0"/>
              <a:ea typeface="Calibri" panose="020F0502020204030204" pitchFamily="34" charset="0"/>
            </a:endParaRPr>
          </a:p>
          <a:p>
            <a:pPr marL="457200" indent="-457200" algn="just">
              <a:buAutoNum type="arabicPeriod"/>
            </a:pPr>
            <a:endParaRPr lang="en-ID" sz="2000" dirty="0">
              <a:effectLst/>
              <a:latin typeface="Agency FB" panose="020B0503020202020204" pitchFamily="34" charset="0"/>
              <a:ea typeface="Calibri" panose="020F0502020204030204" pitchFamily="34" charset="0"/>
            </a:endParaRPr>
          </a:p>
          <a:p>
            <a:pPr marL="457200" indent="-457200" algn="just">
              <a:buAutoNum type="arabicPeriod"/>
            </a:pPr>
            <a:endParaRPr lang="en-US" dirty="0"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51934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44E04B-4919-4937-8DC9-24F3182D9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91" y="725864"/>
            <a:ext cx="10509643" cy="532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05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A8744-F336-4498-A09F-604C2DDE99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0" y="1225484"/>
            <a:ext cx="9822764" cy="5043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chemeClr val="tx1"/>
                </a:solidFill>
                <a:latin typeface="Agency FB" panose="020B0503020202020204" pitchFamily="34" charset="0"/>
              </a:rPr>
              <a:t>Kotanegara</a:t>
            </a:r>
            <a:r>
              <a:rPr lang="en-US" sz="2800" dirty="0">
                <a:solidFill>
                  <a:schemeClr val="tx1"/>
                </a:solidFill>
                <a:latin typeface="Agency FB" panose="020B0503020202020204" pitchFamily="34" charset="0"/>
              </a:rPr>
              <a:t> Tanah </a:t>
            </a:r>
            <a:r>
              <a:rPr lang="en-US" sz="2800" dirty="0" err="1">
                <a:solidFill>
                  <a:schemeClr val="tx1"/>
                </a:solidFill>
                <a:latin typeface="Agency FB" panose="020B0503020202020204" pitchFamily="34" charset="0"/>
              </a:rPr>
              <a:t>Kelahiran</a:t>
            </a:r>
            <a:endParaRPr lang="en-US" sz="2800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Ada </a:t>
            </a:r>
            <a:r>
              <a:rPr lang="id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332 </a:t>
            </a:r>
            <a:r>
              <a:rPr lang="en-US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desa</a:t>
            </a:r>
            <a:r>
              <a:rPr lang="en-US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di </a:t>
            </a:r>
            <a:r>
              <a:rPr lang="id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K</a:t>
            </a:r>
            <a:r>
              <a:rPr lang="id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abupaten Oku Timu</a:t>
            </a:r>
            <a:r>
              <a:rPr lang="en-US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r, </a:t>
            </a:r>
            <a:r>
              <a:rPr lang="id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19 desa </a:t>
            </a:r>
            <a:r>
              <a:rPr lang="en-US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di </a:t>
            </a:r>
            <a:r>
              <a:rPr lang="en-US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antaranya</a:t>
            </a:r>
            <a:r>
              <a:rPr lang="en-US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ber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lokasi</a:t>
            </a:r>
            <a:r>
              <a:rPr lang="id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di </a:t>
            </a:r>
            <a:r>
              <a:rPr lang="en-US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K</a:t>
            </a:r>
            <a:r>
              <a:rPr lang="id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ecamatan  Madang  </a:t>
            </a:r>
            <a:r>
              <a:rPr lang="en-US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S</a:t>
            </a:r>
            <a:r>
              <a:rPr lang="id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uku II, 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dan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Kotanegara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merupakan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desa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tertua</a:t>
            </a:r>
            <a:endParaRPr lang="en-ID" sz="2400" dirty="0">
              <a:solidFill>
                <a:schemeClr val="tx1"/>
              </a:solidFill>
              <a:effectLst/>
              <a:latin typeface="Agency FB" panose="020B0503020202020204" pitchFamily="34" charset="0"/>
              <a:ea typeface="Calibri" panose="020F0502020204030204" pitchFamily="34" charset="0"/>
            </a:endParaRPr>
          </a:p>
          <a:p>
            <a:pPr marL="457200" indent="-457200">
              <a:buFont typeface="Wingdings 3" panose="05040102010807070707" pitchFamily="18" charset="2"/>
              <a:buAutoNum type="arabicPeriod"/>
            </a:pP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Asal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muasal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nama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desa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adalah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Kutanegara</a:t>
            </a:r>
            <a:r>
              <a:rPr lang="en-ID" sz="2400" dirty="0">
                <a:solidFill>
                  <a:schemeClr val="tx1"/>
                </a:solidFill>
                <a:latin typeface="Agency FB" panose="020B0503020202020204" pitchFamily="34" charset="0"/>
                <a:ea typeface="Calibri" panose="020F0502020204030204" pitchFamily="34" charset="0"/>
              </a:rPr>
              <a:t>,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karena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dulunya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desa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ini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dijajah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oleh Belanda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sehingga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masyarakat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di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sana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memakai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pagar-pagar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bambu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atau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400" dirty="0">
                <a:solidFill>
                  <a:schemeClr val="tx1"/>
                </a:solidFill>
                <a:latin typeface="Agency FB" panose="020B0503020202020204" pitchFamily="34" charset="0"/>
                <a:ea typeface="Calibri" panose="020F0502020204030204" pitchFamily="34" charset="0"/>
              </a:rPr>
              <a:t>K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uta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Salah </a:t>
            </a:r>
            <a:r>
              <a:rPr lang="en-US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satu</a:t>
            </a:r>
            <a:r>
              <a:rPr lang="en-US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seni</a:t>
            </a:r>
            <a:r>
              <a:rPr lang="en-US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budaya</a:t>
            </a:r>
            <a:r>
              <a:rPr lang="en-US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menjadi</a:t>
            </a:r>
            <a:r>
              <a:rPr lang="en-US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di </a:t>
            </a:r>
            <a:r>
              <a:rPr lang="en-US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desa</a:t>
            </a:r>
            <a:r>
              <a:rPr lang="en-US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Kotanegara</a:t>
            </a:r>
            <a:r>
              <a:rPr lang="en-US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ialah</a:t>
            </a:r>
            <a:r>
              <a:rPr lang="en-US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gency FB" panose="020B0503020202020204" pitchFamily="34" charset="0"/>
                <a:ea typeface="Calibri" panose="020F0502020204030204" pitchFamily="34" charset="0"/>
              </a:rPr>
              <a:t>H</a:t>
            </a:r>
            <a:r>
              <a:rPr lang="en-US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iring-Hiring</a:t>
            </a:r>
          </a:p>
          <a:p>
            <a:pPr marL="457200" indent="-457200">
              <a:buAutoNum type="arabicPeriod"/>
            </a:pPr>
            <a:r>
              <a:rPr lang="en-ID" sz="2400" dirty="0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D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i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desa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Kotanegara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saat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ini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hanya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ada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4 orang yang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pandai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membuat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hiring-hiring,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antara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lain, Bapak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Sulaiman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, Bapak Abu Daud, Ibu Nur dan Ibu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Juwai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. </a:t>
            </a:r>
            <a:endParaRPr lang="en-US" sz="2400" dirty="0">
              <a:solidFill>
                <a:schemeClr val="tx1"/>
              </a:solidFill>
              <a:effectLst/>
              <a:latin typeface="Agency FB" panose="020B0503020202020204" pitchFamily="34" charset="0"/>
              <a:ea typeface="Calibri" panose="020F0502020204030204" pitchFamily="34" charset="0"/>
            </a:endParaRPr>
          </a:p>
          <a:p>
            <a:pPr marL="457200" indent="-457200">
              <a:buAutoNum type="arabicPeriod"/>
            </a:pPr>
            <a:endParaRPr lang="en-ID" sz="2400" dirty="0">
              <a:solidFill>
                <a:schemeClr val="tx1"/>
              </a:solidFill>
              <a:latin typeface="Agency FB" panose="020B0503020202020204" pitchFamily="34" charset="0"/>
              <a:ea typeface="Calibri" panose="020F0502020204030204" pitchFamily="34" charset="0"/>
            </a:endParaRPr>
          </a:p>
          <a:p>
            <a:pPr marL="457200" indent="-457200">
              <a:buAutoNum type="arabicPeriod"/>
            </a:pPr>
            <a:endParaRPr lang="en-ID" sz="2400" dirty="0">
              <a:solidFill>
                <a:schemeClr val="tx1"/>
              </a:solidFill>
              <a:effectLst/>
              <a:latin typeface="Agency FB" panose="020B0503020202020204" pitchFamily="34" charset="0"/>
              <a:ea typeface="Calibri" panose="020F0502020204030204" pitchFamily="34" charset="0"/>
            </a:endParaRPr>
          </a:p>
          <a:p>
            <a:pPr marL="457200" indent="-457200">
              <a:buAutoNum type="arabicPeriod"/>
            </a:pPr>
            <a:endParaRPr lang="en-ID" sz="2400" dirty="0">
              <a:solidFill>
                <a:schemeClr val="tx1"/>
              </a:solidFill>
              <a:effectLst/>
              <a:latin typeface="Agency FB" panose="020B0503020202020204" pitchFamily="34" charset="0"/>
              <a:ea typeface="Calibri" panose="020F0502020204030204" pitchFamily="34" charset="0"/>
            </a:endParaRPr>
          </a:p>
          <a:p>
            <a:pPr marL="457200" indent="-457200">
              <a:buAutoNum type="arabicPeriod"/>
            </a:pPr>
            <a:endParaRPr lang="en-ID" sz="24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279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A8744-F336-4498-A09F-604C2DDE99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8692" y="1036948"/>
            <a:ext cx="9822764" cy="572207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800" dirty="0">
                <a:solidFill>
                  <a:schemeClr val="tx1"/>
                </a:solidFill>
                <a:latin typeface="Agency FB" panose="020B0503020202020204" pitchFamily="34" charset="0"/>
              </a:rPr>
              <a:t>Hiring-Hiring</a:t>
            </a:r>
          </a:p>
          <a:p>
            <a:pPr marL="457200" indent="-457200">
              <a:buAutoNum type="arabicPeriod"/>
            </a:pPr>
            <a:endParaRPr lang="en-ID" sz="3800" dirty="0">
              <a:solidFill>
                <a:schemeClr val="tx1"/>
              </a:solidFill>
              <a:effectLst/>
              <a:latin typeface="Agency FB" panose="020B05030202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Hiring-hiring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mulai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ada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sejak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tahun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1960 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merupakan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seni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sastra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tutur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en-ID" sz="3800" dirty="0" err="1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b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ahasa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lisan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, </a:t>
            </a:r>
          </a:p>
          <a:p>
            <a:pPr marL="457200" indent="-457200">
              <a:buAutoNum type="arabicPeriod"/>
            </a:pP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Awalnya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merupakan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pantun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bersahut-sahutan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antara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muda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dan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mudi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pada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saat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menyambut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bulan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bara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atau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bulan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purnama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tepatnya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pada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tanggal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14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setiap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bulan</a:t>
            </a:r>
            <a:endParaRPr lang="en-ID" sz="3800" dirty="0">
              <a:solidFill>
                <a:schemeClr val="tx1"/>
              </a:solidFill>
              <a:effectLst/>
              <a:latin typeface="Agency FB" panose="020B05030202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Hiring-Hiring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dituturkan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pula pada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saat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acara </a:t>
            </a:r>
            <a:r>
              <a:rPr lang="en-ID" sz="3800" i="1" dirty="0" err="1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N</a:t>
            </a:r>
            <a:r>
              <a:rPr lang="en-ID" sz="3800" i="1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ingkuk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malam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saat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berlangsungnya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pesta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pernikahan</a:t>
            </a:r>
            <a:endParaRPr lang="en-ID" sz="3800" dirty="0">
              <a:solidFill>
                <a:schemeClr val="tx1"/>
              </a:solidFill>
              <a:effectLst/>
              <a:latin typeface="Agency FB" panose="020B05030202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Hiring-hiring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memiliki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diksi-diksi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tempatan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yang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berbeda</a:t>
            </a:r>
            <a:r>
              <a:rPr lang="en-ID" sz="3800" dirty="0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:</a:t>
            </a:r>
          </a:p>
          <a:p>
            <a:pPr indent="157163">
              <a:buFontTx/>
              <a:buChar char="-"/>
            </a:pPr>
            <a:r>
              <a:rPr lang="en-ID" sz="3800" dirty="0" err="1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M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enyesuaikan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kondisi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dan juga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suasana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hati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si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pelaku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hiring-hiring. </a:t>
            </a:r>
          </a:p>
          <a:p>
            <a:pPr indent="157163">
              <a:buFontTx/>
              <a:buChar char="-"/>
            </a:pP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Mempunyai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makna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yang sangat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dalam</a:t>
            </a:r>
            <a:endParaRPr lang="en-ID" sz="3800" dirty="0">
              <a:solidFill>
                <a:schemeClr val="tx1"/>
              </a:solidFill>
              <a:latin typeface="Agency FB" panose="020B0503020202020204" pitchFamily="34" charset="0"/>
              <a:ea typeface="Times New Roman" panose="02020603050405020304" pitchFamily="18" charset="0"/>
            </a:endParaRPr>
          </a:p>
          <a:p>
            <a:pPr indent="157163">
              <a:buFontTx/>
              <a:buChar char="-"/>
            </a:pP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Menggunakan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bahasa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dan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istilah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komering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kuno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</a:p>
          <a:p>
            <a:pPr indent="157163">
              <a:buFontTx/>
              <a:buChar char="-"/>
            </a:pP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Memiliki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tema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beragam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, di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antaranya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:,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romansa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kesedihan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sindiran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jenaka</a:t>
            </a:r>
            <a:r>
              <a:rPr lang="en-ID" sz="3800" dirty="0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dan </a:t>
            </a:r>
            <a:r>
              <a:rPr lang="en-ID" sz="38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38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nasihat</a:t>
            </a:r>
            <a:endParaRPr lang="en-ID" sz="3800" dirty="0">
              <a:solidFill>
                <a:schemeClr val="tx1"/>
              </a:solidFill>
              <a:effectLst/>
              <a:latin typeface="Agency FB" panose="020B0503020202020204" pitchFamily="34" charset="0"/>
              <a:ea typeface="Times New Roman" panose="02020603050405020304" pitchFamily="18" charset="0"/>
            </a:endParaRPr>
          </a:p>
          <a:p>
            <a:pPr indent="157163">
              <a:buFontTx/>
              <a:buChar char="-"/>
            </a:pPr>
            <a:r>
              <a:rPr lang="en-ID" sz="3800" dirty="0" err="1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Menggunakan</a:t>
            </a:r>
            <a:r>
              <a:rPr lang="en-ID" sz="3800" dirty="0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3800" dirty="0" err="1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irama</a:t>
            </a:r>
            <a:r>
              <a:rPr lang="en-ID" sz="3800" dirty="0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yang </a:t>
            </a:r>
            <a:r>
              <a:rPr lang="en-ID" sz="3800" dirty="0" err="1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mendayu</a:t>
            </a:r>
            <a:r>
              <a:rPr lang="en-ID" sz="3800" dirty="0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3800" dirty="0" err="1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meskipun</a:t>
            </a:r>
            <a:r>
              <a:rPr lang="en-ID" sz="3800" dirty="0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3800" dirty="0" err="1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pesan</a:t>
            </a:r>
            <a:r>
              <a:rPr lang="en-ID" sz="3800" dirty="0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yang </a:t>
            </a:r>
            <a:r>
              <a:rPr lang="en-ID" sz="3800" dirty="0" err="1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disampaikan</a:t>
            </a:r>
            <a:r>
              <a:rPr lang="en-ID" sz="3800" dirty="0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3800" dirty="0" err="1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bersifat</a:t>
            </a:r>
            <a:r>
              <a:rPr lang="en-ID" sz="3800" dirty="0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3800" dirty="0" err="1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jenaka</a:t>
            </a:r>
            <a:endParaRPr lang="en-ID" sz="3800" dirty="0">
              <a:solidFill>
                <a:schemeClr val="tx1"/>
              </a:solidFill>
              <a:effectLst/>
              <a:latin typeface="Agency FB" panose="020B05030202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ID" sz="2400" dirty="0">
              <a:solidFill>
                <a:schemeClr val="tx1"/>
              </a:solidFill>
              <a:effectLst/>
              <a:latin typeface="Agency FB" panose="020B05030202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ID" sz="2400" dirty="0">
              <a:solidFill>
                <a:schemeClr val="tx1"/>
              </a:solidFill>
              <a:latin typeface="Agency FB" panose="020B0503020202020204" pitchFamily="34" charset="0"/>
              <a:ea typeface="Calibri" panose="020F0502020204030204" pitchFamily="34" charset="0"/>
            </a:endParaRPr>
          </a:p>
          <a:p>
            <a:pPr marL="457200" indent="-457200">
              <a:buAutoNum type="arabicPeriod"/>
            </a:pPr>
            <a:endParaRPr lang="en-ID" sz="2400" dirty="0">
              <a:solidFill>
                <a:schemeClr val="tx1"/>
              </a:solidFill>
              <a:effectLst/>
              <a:latin typeface="Agency FB" panose="020B0503020202020204" pitchFamily="34" charset="0"/>
              <a:ea typeface="Calibri" panose="020F0502020204030204" pitchFamily="34" charset="0"/>
            </a:endParaRPr>
          </a:p>
          <a:p>
            <a:pPr marL="457200" indent="-457200">
              <a:buAutoNum type="arabicPeriod"/>
            </a:pPr>
            <a:endParaRPr lang="en-ID" sz="2400" dirty="0">
              <a:solidFill>
                <a:schemeClr val="tx1"/>
              </a:solidFill>
              <a:effectLst/>
              <a:latin typeface="Agency FB" panose="020B0503020202020204" pitchFamily="34" charset="0"/>
              <a:ea typeface="Calibri" panose="020F0502020204030204" pitchFamily="34" charset="0"/>
            </a:endParaRPr>
          </a:p>
          <a:p>
            <a:pPr marL="457200" indent="-457200">
              <a:buAutoNum type="arabicPeriod"/>
            </a:pPr>
            <a:endParaRPr lang="en-ID" sz="24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939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BD739-A7EE-4F20-B8B4-8D9554C98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0389" y="879893"/>
            <a:ext cx="10162094" cy="45499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chemeClr val="tx1"/>
                </a:solidFill>
                <a:latin typeface="Agency FB" panose="020B0503020202020204" pitchFamily="34" charset="0"/>
              </a:rPr>
              <a:t>Faktor</a:t>
            </a:r>
            <a:r>
              <a:rPr lang="en-US" sz="24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gency FB" panose="020B0503020202020204" pitchFamily="34" charset="0"/>
              </a:rPr>
              <a:t>Penyebab</a:t>
            </a:r>
            <a:r>
              <a:rPr lang="en-US" sz="24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342900" indent="-342900">
              <a:buAutoNum type="arabicPeriod"/>
            </a:pPr>
            <a:r>
              <a:rPr lang="en-ID" sz="2400" dirty="0" err="1">
                <a:solidFill>
                  <a:schemeClr val="tx1"/>
                </a:solidFill>
                <a:latin typeface="Agency FB" panose="020B0503020202020204" pitchFamily="34" charset="0"/>
              </a:rPr>
              <a:t>Kehilangan</a:t>
            </a:r>
            <a:r>
              <a:rPr lang="en-ID" sz="24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Agency FB" panose="020B0503020202020204" pitchFamily="34" charset="0"/>
              </a:rPr>
              <a:t>Tokoh</a:t>
            </a:r>
            <a:r>
              <a:rPr lang="en-ID" sz="2400" dirty="0">
                <a:solidFill>
                  <a:schemeClr val="tx1"/>
                </a:solidFill>
                <a:latin typeface="Agency FB" panose="020B0503020202020204" pitchFamily="34" charset="0"/>
              </a:rPr>
              <a:t> Adat yang </a:t>
            </a:r>
            <a:r>
              <a:rPr lang="en-ID" sz="2400" dirty="0" err="1">
                <a:solidFill>
                  <a:schemeClr val="tx1"/>
                </a:solidFill>
                <a:latin typeface="Agency FB" panose="020B0503020202020204" pitchFamily="34" charset="0"/>
              </a:rPr>
              <a:t>menjaga</a:t>
            </a:r>
            <a:r>
              <a:rPr lang="en-ID" sz="24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Agency FB" panose="020B0503020202020204" pitchFamily="34" charset="0"/>
              </a:rPr>
              <a:t>tradisi</a:t>
            </a:r>
            <a:r>
              <a:rPr lang="en-ID" sz="2400" dirty="0">
                <a:solidFill>
                  <a:schemeClr val="tx1"/>
                </a:solidFill>
                <a:latin typeface="Agency FB" panose="020B0503020202020204" pitchFamily="34" charset="0"/>
              </a:rPr>
              <a:t>, </a:t>
            </a:r>
          </a:p>
          <a:p>
            <a:pPr marL="342900" indent="-342900">
              <a:buAutoNum type="arabicPeriod"/>
            </a:pPr>
            <a:r>
              <a:rPr lang="en-ID" sz="2400" dirty="0" err="1">
                <a:solidFill>
                  <a:schemeClr val="tx1"/>
                </a:solidFill>
                <a:latin typeface="Agency FB" panose="020B0503020202020204" pitchFamily="34" charset="0"/>
              </a:rPr>
              <a:t>Penutur</a:t>
            </a:r>
            <a:r>
              <a:rPr lang="en-ID" sz="2400" dirty="0">
                <a:solidFill>
                  <a:schemeClr val="tx1"/>
                </a:solidFill>
                <a:latin typeface="Agency FB" panose="020B0503020202020204" pitchFamily="34" charset="0"/>
              </a:rPr>
              <a:t> sastra </a:t>
            </a:r>
            <a:r>
              <a:rPr lang="en-ID" sz="2400" dirty="0" err="1">
                <a:solidFill>
                  <a:schemeClr val="tx1"/>
                </a:solidFill>
                <a:latin typeface="Agency FB" panose="020B0503020202020204" pitchFamily="34" charset="0"/>
              </a:rPr>
              <a:t>lisan</a:t>
            </a:r>
            <a:r>
              <a:rPr lang="en-ID" sz="24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Agency FB" panose="020B0503020202020204" pitchFamily="34" charset="0"/>
              </a:rPr>
              <a:t>dalam</a:t>
            </a:r>
            <a:r>
              <a:rPr lang="en-ID" sz="24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Agency FB" panose="020B0503020202020204" pitchFamily="34" charset="0"/>
              </a:rPr>
              <a:t>populasi</a:t>
            </a:r>
            <a:r>
              <a:rPr lang="en-ID" sz="24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Agency FB" panose="020B0503020202020204" pitchFamily="34" charset="0"/>
              </a:rPr>
              <a:t>penduduk</a:t>
            </a:r>
            <a:r>
              <a:rPr lang="en-ID" sz="2400" dirty="0">
                <a:solidFill>
                  <a:schemeClr val="tx1"/>
                </a:solidFill>
                <a:latin typeface="Agency FB" panose="020B0503020202020204" pitchFamily="34" charset="0"/>
              </a:rPr>
              <a:t> relative sangat minim</a:t>
            </a:r>
          </a:p>
          <a:p>
            <a:pPr marL="342900" indent="-342900">
              <a:buAutoNum type="arabicPeriod"/>
            </a:pP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Fenomena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pergeseran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budaya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berganti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dengan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kehidupan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modern,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tidak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diriringi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dengan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alih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wahana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Hiring-Hiring</a:t>
            </a:r>
          </a:p>
          <a:p>
            <a:pPr marL="342900" indent="-342900">
              <a:buAutoNum type="arabicPeriod"/>
            </a:pP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Kesulitan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dalam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melantunkan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dan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merangkai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kata-kata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dalam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Hiring-Hiring</a:t>
            </a:r>
          </a:p>
          <a:p>
            <a:pPr marL="342900" indent="-342900">
              <a:buAutoNum type="arabicPeriod"/>
            </a:pPr>
            <a:r>
              <a:rPr lang="en-ID" sz="2400" dirty="0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M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uda-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mudi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desa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Kotanegara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bangga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dengan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tradisi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lain</a:t>
            </a:r>
            <a:r>
              <a:rPr lang="en-ID" sz="2400" dirty="0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en-ID" sz="2400" dirty="0" err="1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malu</a:t>
            </a:r>
            <a:r>
              <a:rPr lang="en-ID" sz="2400" dirty="0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mengenalkan</a:t>
            </a:r>
            <a:r>
              <a:rPr lang="en-ID" sz="2400" dirty="0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tradisi</a:t>
            </a:r>
            <a:r>
              <a:rPr lang="en-ID" sz="2400" dirty="0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 </a:t>
            </a:r>
            <a:r>
              <a:rPr lang="en-ID" sz="2400" dirty="0" err="1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daerah</a:t>
            </a:r>
            <a:r>
              <a:rPr lang="en-ID" sz="2400" dirty="0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sendiri</a:t>
            </a:r>
            <a:endParaRPr lang="en-ID" sz="2400" dirty="0">
              <a:solidFill>
                <a:schemeClr val="tx1"/>
              </a:solidFill>
              <a:latin typeface="Agency FB" panose="020B0503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ID" sz="2400" dirty="0" err="1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Tidak</a:t>
            </a:r>
            <a:r>
              <a:rPr lang="en-ID" sz="2400" dirty="0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diajarkan</a:t>
            </a:r>
            <a:r>
              <a:rPr lang="en-ID" sz="2400" dirty="0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di </a:t>
            </a:r>
            <a:r>
              <a:rPr lang="en-ID" sz="2400" dirty="0" err="1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sekolah</a:t>
            </a:r>
            <a:r>
              <a:rPr lang="en-ID" sz="2400" dirty="0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sebagai</a:t>
            </a:r>
            <a:r>
              <a:rPr lang="en-ID" sz="2400" dirty="0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ekstrakurikuler</a:t>
            </a:r>
            <a:r>
              <a:rPr lang="en-ID" sz="2400" dirty="0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ataupun</a:t>
            </a:r>
            <a:r>
              <a:rPr lang="en-ID" sz="2400" dirty="0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muatan</a:t>
            </a:r>
            <a:r>
              <a:rPr lang="en-ID" sz="2400" dirty="0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local</a:t>
            </a:r>
          </a:p>
          <a:p>
            <a:pPr marL="342900" indent="-342900">
              <a:buAutoNum type="arabicPeriod"/>
            </a:pPr>
            <a:r>
              <a:rPr lang="en-ID" sz="2400" dirty="0" err="1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Dokumentasi</a:t>
            </a:r>
            <a:r>
              <a:rPr lang="en-ID" sz="2400" dirty="0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yang sangat minim</a:t>
            </a:r>
          </a:p>
          <a:p>
            <a:pPr marL="342900" indent="-342900">
              <a:buAutoNum type="arabicPeriod"/>
            </a:pPr>
            <a:r>
              <a:rPr lang="en-ID" sz="2400" dirty="0" err="1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Pernikahan</a:t>
            </a:r>
            <a:r>
              <a:rPr lang="en-ID" sz="2400" dirty="0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antar</a:t>
            </a:r>
            <a:r>
              <a:rPr lang="en-ID" sz="2400" dirty="0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etnik</a:t>
            </a:r>
            <a:r>
              <a:rPr lang="en-ID" sz="2400" dirty="0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en-ID" sz="2400" dirty="0" err="1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merantau</a:t>
            </a:r>
            <a:endParaRPr lang="en-ID" sz="2400" dirty="0">
              <a:solidFill>
                <a:schemeClr val="tx1"/>
              </a:solidFill>
              <a:latin typeface="Agency FB" panose="020B0503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ID" sz="2400" dirty="0">
              <a:solidFill>
                <a:schemeClr val="tx1"/>
              </a:solidFill>
              <a:latin typeface="Agency FB" panose="020B0503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034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BD739-A7EE-4F20-B8B4-8D9554C98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0389" y="575035"/>
            <a:ext cx="10162094" cy="48548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chemeClr val="tx1"/>
                </a:solidFill>
                <a:latin typeface="Agency FB" panose="020B0503020202020204" pitchFamily="34" charset="0"/>
              </a:rPr>
              <a:t>Upaya</a:t>
            </a:r>
            <a:r>
              <a:rPr lang="en-US" sz="24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gency FB" panose="020B0503020202020204" pitchFamily="34" charset="0"/>
              </a:rPr>
              <a:t>Penyelamatan</a:t>
            </a:r>
            <a:endParaRPr lang="en-US" sz="2400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342900" indent="-342900">
              <a:buAutoNum type="arabicPeriod"/>
            </a:pPr>
            <a:r>
              <a:rPr lang="en-ID" sz="22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Undang-Undang</a:t>
            </a:r>
            <a:r>
              <a:rPr lang="en-ID" sz="22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Nomor</a:t>
            </a:r>
            <a:r>
              <a:rPr lang="en-ID" sz="22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24 </a:t>
            </a:r>
            <a:r>
              <a:rPr lang="en-ID" sz="22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Tahun</a:t>
            </a:r>
            <a:r>
              <a:rPr lang="en-ID" sz="22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2009 </a:t>
            </a:r>
            <a:r>
              <a:rPr lang="en-ID" sz="22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Pasal</a:t>
            </a:r>
            <a:r>
              <a:rPr lang="en-ID" sz="22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42 Ayat 1 dan </a:t>
            </a:r>
            <a:r>
              <a:rPr lang="en-ID" sz="22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Pemerintah</a:t>
            </a:r>
            <a:r>
              <a:rPr lang="en-ID" sz="22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Daerah </a:t>
            </a:r>
            <a:r>
              <a:rPr lang="en-ID" sz="22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berkoordinasi</a:t>
            </a:r>
            <a:r>
              <a:rPr lang="en-ID" sz="22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dengan</a:t>
            </a:r>
            <a:r>
              <a:rPr lang="en-ID" sz="22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Balai</a:t>
            </a:r>
            <a:r>
              <a:rPr lang="en-ID" sz="22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Bahasa Sumatera Selatan </a:t>
            </a:r>
            <a:r>
              <a:rPr lang="en-ID" sz="22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berperan</a:t>
            </a:r>
            <a:r>
              <a:rPr lang="en-ID" sz="22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aktif</a:t>
            </a:r>
            <a:r>
              <a:rPr lang="en-ID" sz="22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dalam</a:t>
            </a:r>
            <a:r>
              <a:rPr lang="en-ID" sz="22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kegiatan</a:t>
            </a:r>
            <a:r>
              <a:rPr lang="en-ID" sz="22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kebahasaan</a:t>
            </a:r>
            <a:r>
              <a:rPr lang="en-ID" sz="22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dan </a:t>
            </a:r>
            <a:r>
              <a:rPr lang="en-ID" sz="22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kesastraan</a:t>
            </a:r>
            <a:r>
              <a:rPr lang="en-ID" sz="22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daerah</a:t>
            </a:r>
            <a:r>
              <a:rPr lang="en-ID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endParaRPr lang="en-ID" sz="2400" dirty="0">
              <a:solidFill>
                <a:schemeClr val="tx1"/>
              </a:solidFill>
              <a:effectLst/>
              <a:latin typeface="Agency FB" panose="020B0503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Motivasi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dan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dukungan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dari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para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Tokoh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Penutur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Sastra, </a:t>
            </a:r>
            <a:r>
              <a:rPr lang="en-ID" sz="2400" dirty="0" err="1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A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kademisi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dan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masyarakat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secara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luas</a:t>
            </a:r>
            <a:r>
              <a:rPr lang="en-ID" sz="2400" dirty="0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sebagai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penikmat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penonton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dan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awam</a:t>
            </a:r>
            <a:endParaRPr lang="en-ID" sz="2400" dirty="0">
              <a:solidFill>
                <a:schemeClr val="tx1"/>
              </a:solidFill>
              <a:effectLst/>
              <a:latin typeface="Agency FB" panose="020B0503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Wingdings 3" panose="05040102010807070707" pitchFamily="18" charset="2"/>
              <a:buAutoNum type="arabicPeriod"/>
            </a:pP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Mengadakan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pertunjukan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atau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keramaian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rakyat</a:t>
            </a:r>
            <a:endParaRPr lang="en-ID" sz="2400" dirty="0">
              <a:solidFill>
                <a:schemeClr val="tx1"/>
              </a:solidFill>
              <a:effectLst/>
              <a:latin typeface="Agency FB" panose="020B0503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Wingdings 3" panose="05040102010807070707" pitchFamily="18" charset="2"/>
              <a:buAutoNum type="arabicPeriod"/>
            </a:pPr>
            <a:r>
              <a:rPr lang="en-ID" sz="2400" dirty="0" err="1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Kegiatan</a:t>
            </a:r>
            <a:r>
              <a:rPr lang="en-ID" sz="2400" dirty="0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Revitalisasi</a:t>
            </a:r>
            <a:r>
              <a:rPr lang="en-ID" sz="2400" dirty="0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en-ID" sz="2400" dirty="0" err="1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pelatihan</a:t>
            </a:r>
            <a:r>
              <a:rPr lang="en-ID" sz="2400" dirty="0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dan </a:t>
            </a:r>
            <a:r>
              <a:rPr lang="en-ID" sz="2400" dirty="0" err="1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praktik</a:t>
            </a:r>
            <a:r>
              <a:rPr lang="en-ID" sz="2400" dirty="0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dan </a:t>
            </a:r>
            <a:r>
              <a:rPr lang="en-ID" sz="2400" dirty="0" err="1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menerbitkan</a:t>
            </a:r>
            <a:r>
              <a:rPr lang="en-ID" sz="2400" dirty="0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buku</a:t>
            </a:r>
            <a:r>
              <a:rPr lang="en-ID" sz="2400" dirty="0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 </a:t>
            </a:r>
            <a:endParaRPr lang="en-ID" sz="2400" dirty="0">
              <a:solidFill>
                <a:schemeClr val="tx1"/>
              </a:solidFill>
              <a:effectLst/>
              <a:latin typeface="Agency FB" panose="020B0503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ID" sz="2400" dirty="0" err="1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Mengadakan</a:t>
            </a:r>
            <a:r>
              <a:rPr lang="en-ID" sz="2400" dirty="0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lomba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dan festival. </a:t>
            </a:r>
          </a:p>
          <a:p>
            <a:pPr marL="342900" indent="-342900">
              <a:buAutoNum type="arabicPeriod"/>
            </a:pPr>
            <a:r>
              <a:rPr lang="en-ID" sz="2400" dirty="0" err="1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P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engajaran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hiring-hiring di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sekolah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seperti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kegiatan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ekstrakurikuler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seni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budaya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maupun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muatan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lokal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, </a:t>
            </a:r>
          </a:p>
          <a:p>
            <a:pPr marL="342900" indent="-342900">
              <a:buAutoNum type="arabicPeriod"/>
            </a:pPr>
            <a:r>
              <a:rPr lang="en-ID" sz="2400" dirty="0" err="1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Mengadakan</a:t>
            </a:r>
            <a:r>
              <a:rPr lang="en-ID" sz="2400" dirty="0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pembelajaran</a:t>
            </a:r>
            <a:r>
              <a:rPr lang="en-ID" sz="2400" dirty="0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khusus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bahasa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Komering</a:t>
            </a:r>
            <a:r>
              <a:rPr lang="en-ID" sz="2400" dirty="0">
                <a:solidFill>
                  <a:schemeClr val="tx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kesenian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Komering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agar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kebudayaan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dan sastra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Komering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dapat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terus</a:t>
            </a:r>
            <a:r>
              <a:rPr lang="en-ID" sz="2400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dilestarikan</a:t>
            </a:r>
            <a:endParaRPr lang="en-ID" sz="24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768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02EEA5-1362-4C80-BEA9-E7BE2FF59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569" y="595223"/>
            <a:ext cx="3863735" cy="2337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CCC73D-DFB9-49A1-9EC8-E12D85E23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335" y="3261662"/>
            <a:ext cx="4028537" cy="22618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556FF7-7ABC-4F4E-9BCB-F1E8E3D14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165" y="595223"/>
            <a:ext cx="4120012" cy="23272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D955D8-127F-42AE-9968-5C96B0D1E5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039" y="3308230"/>
            <a:ext cx="4120012" cy="226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16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F9ECDA-1336-4D2F-BEBA-52C20BF22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863" y="1807234"/>
            <a:ext cx="4974386" cy="30472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F68AC9-FDEA-4F6D-8B35-A1FED25E0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117" y="642668"/>
            <a:ext cx="3830129" cy="557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0950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506</TotalTime>
  <Words>480</Words>
  <Application>Microsoft Office PowerPoint</Application>
  <PresentationFormat>Widescreen</PresentationFormat>
  <Paragraphs>52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Agency FB</vt:lpstr>
      <vt:lpstr>Arial</vt:lpstr>
      <vt:lpstr>Arial Black</vt:lpstr>
      <vt:lpstr>Century Gothic</vt:lpstr>
      <vt:lpstr>Wingdings 3</vt:lpstr>
      <vt:lpstr>Slice</vt:lpstr>
      <vt:lpstr>Slice</vt:lpstr>
      <vt:lpstr>Bertahan di Tanah Kelahiran  Upaya Menyelamatkan Tradisi Hiring-Hiring di Desa Kotanegara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Bertahan di Tanah Kelahiran  Upaya Menyelamatkan Tradisi Hiring-Hiring di Desa Kotanegara</dc:title>
  <dc:creator>Uswatun Hasanah</dc:creator>
  <cp:lastModifiedBy>Uswatun Hasanah</cp:lastModifiedBy>
  <cp:revision>34</cp:revision>
  <dcterms:created xsi:type="dcterms:W3CDTF">2021-11-08T08:38:26Z</dcterms:created>
  <dcterms:modified xsi:type="dcterms:W3CDTF">2022-09-02T16:36:17Z</dcterms:modified>
</cp:coreProperties>
</file>