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ms-powerpoint.presentation.macroEnabled.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7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51B3536-02C7-4922-BEC0-4ADFF810A794}" type="datetimeFigureOut">
              <a:rPr lang="en-US" smtClean="0"/>
              <a:pPr/>
              <a:t>6/20/2023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DDAADF8-52CB-4631-95CE-F88E487FA7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1B3536-02C7-4922-BEC0-4ADFF810A794}"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AADF8-52CB-4631-95CE-F88E487FA7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1B3536-02C7-4922-BEC0-4ADFF810A794}"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AADF8-52CB-4631-95CE-F88E487FA7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1B3536-02C7-4922-BEC0-4ADFF810A794}"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AADF8-52CB-4631-95CE-F88E487FA7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51B3536-02C7-4922-BEC0-4ADFF810A794}"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AADF8-52CB-4631-95CE-F88E487FA7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1B3536-02C7-4922-BEC0-4ADFF810A794}"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AADF8-52CB-4631-95CE-F88E487FA7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51B3536-02C7-4922-BEC0-4ADFF810A794}" type="datetimeFigureOut">
              <a:rPr lang="en-US" smtClean="0"/>
              <a:pPr/>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DAADF8-52CB-4631-95CE-F88E487FA7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1B3536-02C7-4922-BEC0-4ADFF810A794}" type="datetimeFigureOut">
              <a:rPr lang="en-US" smtClean="0"/>
              <a:pPr/>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DAADF8-52CB-4631-95CE-F88E487FA7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B3536-02C7-4922-BEC0-4ADFF810A794}" type="datetimeFigureOut">
              <a:rPr lang="en-US" smtClean="0"/>
              <a:pPr/>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DAADF8-52CB-4631-95CE-F88E487FA7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1B3536-02C7-4922-BEC0-4ADFF810A794}"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AADF8-52CB-4631-95CE-F88E487FA7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51B3536-02C7-4922-BEC0-4ADFF810A794}"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DDAADF8-52CB-4631-95CE-F88E487FA74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51B3536-02C7-4922-BEC0-4ADFF810A794}" type="datetimeFigureOut">
              <a:rPr lang="en-US" smtClean="0"/>
              <a:pPr/>
              <a:t>6/20/2023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DDAADF8-52CB-4631-95CE-F88E487FA74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smtClean="0"/>
              <a:t/>
            </a:r>
            <a:br>
              <a:rPr lang="en-US" b="1" smtClean="0"/>
            </a:br>
            <a:r>
              <a:rPr lang="en-US" b="1" smtClean="0"/>
              <a:t/>
            </a:r>
            <a:br>
              <a:rPr lang="en-US" b="1" smtClean="0"/>
            </a:br>
            <a:r>
              <a:rPr lang="en-US" b="1" smtClean="0"/>
              <a:t/>
            </a:r>
            <a:br>
              <a:rPr lang="en-US" b="1" smtClean="0"/>
            </a:br>
            <a:r>
              <a:rPr lang="en-US" b="1" smtClean="0"/>
              <a:t/>
            </a:r>
            <a:br>
              <a:rPr lang="en-US" b="1" smtClean="0"/>
            </a:br>
            <a:r>
              <a:rPr lang="en-US" b="1" smtClean="0"/>
              <a:t/>
            </a:r>
            <a:br>
              <a:rPr lang="en-US" b="1" smtClean="0"/>
            </a:br>
            <a:r>
              <a:rPr lang="en-US" b="1" smtClean="0"/>
              <a:t/>
            </a:r>
            <a:br>
              <a:rPr lang="en-US" b="1" smtClean="0"/>
            </a:br>
            <a:r>
              <a:rPr lang="en-US" b="1" smtClean="0"/>
              <a:t/>
            </a:r>
            <a:br>
              <a:rPr lang="en-US" b="1" smtClean="0"/>
            </a:br>
            <a:r>
              <a:rPr lang="en-US" b="1" smtClean="0"/>
              <a:t/>
            </a:r>
            <a:br>
              <a:rPr lang="en-US" b="1" smtClean="0"/>
            </a:br>
            <a:r>
              <a:rPr lang="en-US" b="1" smtClean="0"/>
              <a:t/>
            </a:r>
            <a:br>
              <a:rPr lang="en-US" b="1" smtClean="0"/>
            </a:br>
            <a:r>
              <a:rPr lang="en-US" b="1" smtClean="0">
                <a:solidFill>
                  <a:srgbClr val="FF0000"/>
                </a:solidFill>
              </a:rPr>
              <a:t>Tema Yudisium Ke-85 </a:t>
            </a:r>
            <a:r>
              <a:rPr lang="en-US" b="1" smtClean="0"/>
              <a:t/>
            </a:r>
            <a:br>
              <a:rPr lang="en-US" b="1" smtClean="0"/>
            </a:br>
            <a:endParaRPr lang="en-US"/>
          </a:p>
        </p:txBody>
      </p:sp>
      <p:sp>
        <p:nvSpPr>
          <p:cNvPr id="5" name="Content Placeholder 4"/>
          <p:cNvSpPr>
            <a:spLocks noGrp="1"/>
          </p:cNvSpPr>
          <p:nvPr>
            <p:ph idx="1"/>
          </p:nvPr>
        </p:nvSpPr>
        <p:spPr>
          <a:xfrm>
            <a:off x="457200" y="1447800"/>
            <a:ext cx="8229600" cy="4876800"/>
          </a:xfrm>
        </p:spPr>
        <p:txBody>
          <a:bodyPr>
            <a:normAutofit fontScale="92500" lnSpcReduction="10000"/>
          </a:bodyPr>
          <a:lstStyle/>
          <a:p>
            <a:pPr marL="0" indent="0" algn="just">
              <a:buNone/>
            </a:pPr>
            <a:r>
              <a:rPr lang="en-US" b="1" smtClean="0"/>
              <a:t>DENGAN SEMANGAT MERDEKA BELAJAR KAMPUS MERDEKA KITA WUJUDKAN TENAGA  PENDIDIK DAN KEPENDIDIKAN YANG MEMPERKUAT GENERASI RAHMATAN LIL ‘ALAMIN</a:t>
            </a:r>
          </a:p>
          <a:p>
            <a:pPr>
              <a:buNone/>
            </a:pPr>
            <a:r>
              <a:rPr lang="en-US" b="1" smtClean="0"/>
              <a:t> </a:t>
            </a:r>
            <a:endParaRPr lang="en-US" smtClean="0"/>
          </a:p>
          <a:p>
            <a:pPr algn="ctr">
              <a:buNone/>
            </a:pPr>
            <a:r>
              <a:rPr lang="en-US" b="1" i="1" smtClean="0"/>
              <a:t>Oleh</a:t>
            </a:r>
          </a:p>
          <a:p>
            <a:pPr algn="ctr">
              <a:buNone/>
            </a:pPr>
            <a:r>
              <a:rPr lang="en-US" b="1" i="1" smtClean="0"/>
              <a:t>Prof. Dr. Ahmad Zainuri, M.Pd</a:t>
            </a:r>
            <a:endParaRPr lang="en-US" smtClean="0"/>
          </a:p>
          <a:p>
            <a:pPr algn="ctr">
              <a:buNone/>
            </a:pPr>
            <a:r>
              <a:rPr lang="en-US" b="1" i="1" smtClean="0"/>
              <a:t>(Dekan FITK UIN Raden Fatah Palembang)</a:t>
            </a:r>
            <a:endParaRPr lang="en-US" smtClean="0"/>
          </a:p>
          <a:p>
            <a:pPr>
              <a:buNone/>
            </a:pPr>
            <a:r>
              <a:rPr lang="en-US" b="1" i="1" smtClean="0"/>
              <a:t> </a:t>
            </a:r>
            <a:endParaRPr lang="en-US" smtClean="0"/>
          </a:p>
          <a:p>
            <a:pPr algn="ctr">
              <a:buNone/>
            </a:pPr>
            <a:r>
              <a:rPr lang="en-US" b="1" smtClean="0"/>
              <a:t>Disampaikan pada acara Yudisium ke-85 FITK UIN Raden Fatah Palembang </a:t>
            </a:r>
          </a:p>
          <a:p>
            <a:pPr algn="r">
              <a:buNone/>
            </a:pPr>
            <a:r>
              <a:rPr lang="en-US" b="1" smtClean="0"/>
              <a:t>Selasa, 20 Juni 2023</a:t>
            </a: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smtClean="0"/>
              <a:t>Tujuan Kurikulum Merdeka</a:t>
            </a:r>
            <a:endParaRPr lang="en-US"/>
          </a:p>
        </p:txBody>
      </p:sp>
      <p:sp>
        <p:nvSpPr>
          <p:cNvPr id="3" name="Content Placeholder 2"/>
          <p:cNvSpPr>
            <a:spLocks noGrp="1"/>
          </p:cNvSpPr>
          <p:nvPr>
            <p:ph idx="1"/>
          </p:nvPr>
        </p:nvSpPr>
        <p:spPr>
          <a:xfrm>
            <a:off x="457200" y="1524000"/>
            <a:ext cx="8229600" cy="4800600"/>
          </a:xfrm>
        </p:spPr>
        <p:txBody>
          <a:bodyPr>
            <a:normAutofit lnSpcReduction="10000"/>
          </a:bodyPr>
          <a:lstStyle/>
          <a:p>
            <a:pPr algn="just"/>
            <a:r>
              <a:rPr lang="en-US" smtClean="0"/>
              <a:t>Tujuan Merdeka Belajar antara lain untuk memberikan kesempatan yang lebih luas bagi siswa dalam mengeksplorasi minat dan bakat masing-masing, sehingga dapat memilih jalur pendidikan yang sesuai. Hal ini akan menumbuhkan semangat belajar dan mendorong kemajuan bangsa. Apa tujuan dari kampus mengajar? </a:t>
            </a:r>
            <a:r>
              <a:rPr lang="id-ID" smtClean="0"/>
              <a:t>Kampus Mengajar bertujuan untuk membekali mahasiswa dengan beragam keahlian dan keterampilan dengan menjadi mitra guru dan sekolah dalam pengembangan model pembelajaran, juga menumbuhkan kreativitas serta inovasi dalam pembelajaran sehingga berdampak pada penguatan pembelajaran literasi dan numerasi di sekolah</a:t>
            </a:r>
            <a:r>
              <a:rPr lang="en-US" smtClean="0"/>
              <a:t>.</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r>
              <a:rPr lang="en-US" smtClean="0"/>
              <a:t>Peran mahasiwa selama program kampus mengajar antara lain adalah membantu proses pembelajaran, membantu administrasi sekolah , pendampingan adaptasi teknologi serta membantu kegiatan-kegiatan sekolah yang bersifat insidental.</a:t>
            </a:r>
          </a:p>
          <a:p>
            <a:r>
              <a:rPr lang="en-US" smtClean="0"/>
              <a:t>Kurikulum merdeka belajar juga dianggap menjadi solusi yang paling efektif dalam menyelesaikan berbagai permasalahan pendidikan. Hal ini dikarenakan Kurikulum merdeka belajar ini memiliki beberapa keunggulan dibanding dengan kurikulum sebelumnya yaitu lebih sederhana dan mendalam serta efektif dan interaktif.</a:t>
            </a:r>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686800" cy="591312"/>
          </a:xfrm>
        </p:spPr>
        <p:txBody>
          <a:bodyPr>
            <a:noAutofit/>
          </a:bodyPr>
          <a:lstStyle/>
          <a:p>
            <a:r>
              <a:rPr lang="en-US" sz="2400" b="1" smtClean="0">
                <a:solidFill>
                  <a:srgbClr val="002060"/>
                </a:solidFill>
              </a:rPr>
              <a:t>Hadirin, Bapak / Ibu dan Peserta Yudisium yang berbahagia</a:t>
            </a:r>
            <a:r>
              <a:rPr lang="en-US" sz="4000" b="1" smtClean="0">
                <a:solidFill>
                  <a:srgbClr val="002060"/>
                </a:solidFill>
              </a:rPr>
              <a:t>.</a:t>
            </a:r>
            <a:endParaRPr lang="en-US" sz="4000">
              <a:solidFill>
                <a:srgbClr val="002060"/>
              </a:solidFill>
            </a:endParaRPr>
          </a:p>
        </p:txBody>
      </p:sp>
      <p:sp>
        <p:nvSpPr>
          <p:cNvPr id="3" name="Content Placeholder 2"/>
          <p:cNvSpPr>
            <a:spLocks noGrp="1"/>
          </p:cNvSpPr>
          <p:nvPr>
            <p:ph idx="1"/>
          </p:nvPr>
        </p:nvSpPr>
        <p:spPr>
          <a:xfrm>
            <a:off x="457200" y="1371600"/>
            <a:ext cx="8229600" cy="4953000"/>
          </a:xfrm>
        </p:spPr>
        <p:txBody>
          <a:bodyPr>
            <a:normAutofit fontScale="62500" lnSpcReduction="20000"/>
          </a:bodyPr>
          <a:lstStyle/>
          <a:p>
            <a:pPr algn="just">
              <a:lnSpc>
                <a:spcPct val="160000"/>
              </a:lnSpc>
            </a:pPr>
            <a:r>
              <a:rPr lang="en-US" sz="3200" smtClean="0"/>
              <a:t>Konsep Islam </a:t>
            </a:r>
            <a:r>
              <a:rPr lang="en-US" sz="3200" i="1" smtClean="0"/>
              <a:t>Rahmatan Lil Alamin</a:t>
            </a:r>
            <a:r>
              <a:rPr lang="en-US" sz="3200" smtClean="0"/>
              <a:t> adalah merupakan tafsir dari ayat 107 surat </a:t>
            </a:r>
            <a:r>
              <a:rPr lang="en-US" sz="3200" i="1" smtClean="0"/>
              <a:t>al-Ambiya</a:t>
            </a:r>
            <a:r>
              <a:rPr lang="en-US" sz="3200" smtClean="0"/>
              <a:t> (21) sebagaimana dikemukakan di atas. Ayat ini oleh  Ahmad Mushthafa al-Maragy ditafsirkan sebagai berikut. </a:t>
            </a:r>
            <a:r>
              <a:rPr lang="en-US" sz="3200" i="1" smtClean="0"/>
              <a:t>Ai wa maa arsalnaaka bi haadza wa amtsaligi min al-syara’ii wa al-ahkaami all althi biha manaathu al-sa’adah fi al-darain illa rahmat al-naas wa hidayatahum fi syu’un ma’asyihim wa ma’adihim</a:t>
            </a:r>
            <a:r>
              <a:rPr lang="en-US" sz="3200" smtClean="0"/>
              <a:t>. Artinya: </a:t>
            </a:r>
            <a:r>
              <a:rPr lang="en-US" sz="3200" i="1" smtClean="0"/>
              <a:t>Yakni tidaklah aku mengutus engkau Muhammad dengan al-Qur’an ini dan yang serupa dengan itu berupa syari’at dan hukum yang menjadi pedoman kehidupan bahagia di dunia dan akhirat, melainkan sebagai rahmat dan petunjuk bagi kehidupan mereka di dunia dan akhirat.</a:t>
            </a:r>
            <a:endParaRPr lang="en-US" sz="3200" smtClean="0"/>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lnSpcReduction="10000"/>
          </a:bodyPr>
          <a:lstStyle/>
          <a:p>
            <a:pPr marL="273050" indent="11113" algn="just">
              <a:lnSpc>
                <a:spcPct val="150000"/>
              </a:lnSpc>
              <a:buNone/>
            </a:pPr>
            <a:r>
              <a:rPr lang="en-US" b="1" smtClean="0"/>
              <a:t>Islam sebagai rahmatan lil alamin ini secara normatif dapat dipahami dari ajaran Islam yang berkaitan dengan akidah, ibadah dan akhlak. Akidah atau keimanan yang dimiliki manusia harus melahirkan tata rabbaniy (sebuah kehidupan yang sesuai dengan aturan Tuhan), tujuan hidup yang mulia, taqwa, tawakkal, ikhlas, ibadah. Aspek akidah ini, harus menumbuhkan sikap emansipasi, mengangkat harkat dan martabat manusia, penyadaran masyarakat yang adil, terbuka, demokratis, harmoni dalam pluralisme</a:t>
            </a:r>
            <a:r>
              <a:rPr lang="en-US" smtClean="0"/>
              <a:t>.</a:t>
            </a:r>
          </a:p>
          <a:p>
            <a:pPr>
              <a:buNone/>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458200" cy="5562600"/>
          </a:xfrm>
        </p:spPr>
        <p:txBody>
          <a:bodyPr>
            <a:normAutofit fontScale="92500" lnSpcReduction="20000"/>
          </a:bodyPr>
          <a:lstStyle/>
          <a:p>
            <a:pPr marL="273050" indent="-47625" algn="just">
              <a:buNone/>
            </a:pPr>
            <a:r>
              <a:rPr lang="en-US" smtClean="0"/>
              <a:t>Islam rahmatan lil alamin merupakan salah satu ciri keagungan agama Islam. Penjabaran secara kongkret bahwa Islam pembawa rahmat bagi seluruh. Pertama, orang lain ikut menikmatinya. Penyebaran Islam yang orang lain atau golongan lain ikut menikmatinya kebenaran dan kebaikan walaupun mereka bukan Muslim atau golongan lain tersebut tidak memeluk Islam. Mereka merasakan Islam itu benar dan baik dari aspek ajaran dan juga dari sikap atau perilaku pengikutnya yang santun, simpatik, hormat, saling tolong-menolong, toleran, saling bela, saling melindungi dan sebagainya. Golongan lain merasakan ketenangan berada di lingkungan Muslim. Mereka juga ikut menikmati kondisi, situasi, sistem sosial, lingkungan masyarakat yang dibangun dan diciptakan kaum Muslimin. Lebih lanjut, golongan lain juga ikut menikmati dampak atau hasil yang dicapai umat Islam yang mendorong kemajuan, menegakkan kebenaran, memerangi kejahatan, membenci keburukan dan menumpas kebatilan.</a:t>
            </a:r>
          </a:p>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229600" cy="838200"/>
          </a:xfrm>
        </p:spPr>
        <p:txBody>
          <a:bodyPr>
            <a:noAutofit/>
          </a:bodyPr>
          <a:lstStyle/>
          <a:p>
            <a:r>
              <a:rPr lang="en-US" sz="2800" b="1" smtClean="0">
                <a:solidFill>
                  <a:srgbClr val="002060"/>
                </a:solidFill>
              </a:rPr>
              <a:t>Hadirin, Bapak / Ibu dan Peserta Yudisium yang berbahagia</a:t>
            </a:r>
            <a:endParaRPr lang="en-US" sz="2800">
              <a:solidFill>
                <a:srgbClr val="002060"/>
              </a:solidFill>
            </a:endParaRPr>
          </a:p>
        </p:txBody>
      </p:sp>
      <p:sp>
        <p:nvSpPr>
          <p:cNvPr id="3" name="Content Placeholder 2"/>
          <p:cNvSpPr>
            <a:spLocks noGrp="1"/>
          </p:cNvSpPr>
          <p:nvPr>
            <p:ph idx="1"/>
          </p:nvPr>
        </p:nvSpPr>
        <p:spPr>
          <a:xfrm>
            <a:off x="457200" y="1752600"/>
            <a:ext cx="8229600" cy="4572000"/>
          </a:xfrm>
        </p:spPr>
        <p:txBody>
          <a:bodyPr>
            <a:normAutofit fontScale="92500" lnSpcReduction="10000"/>
          </a:bodyPr>
          <a:lstStyle/>
          <a:p>
            <a:pPr marL="273050" indent="-47625">
              <a:buNone/>
            </a:pPr>
            <a:r>
              <a:rPr lang="en-US" smtClean="0"/>
              <a:t>Terakhir, Saya ucapkan selamat kepada adik adik peserta yudisium yang baru saja dilantik menajdi Sarjana. Semoga dapat mengemban amanah ilmu yang selama ini sudah ditimba di bangku perkuliahan dan dapat mengaplikasikannya di tengah masyarakat yang dapat memberikan manfaat kemaslahatan bagi diri sendiri, keluarga, masyarakat, agama, bangsa dan Negara, serta dapat membanggakan alamamater tercinta, Universitas Islam Negeri Raden Fatah Palembang. </a:t>
            </a:r>
          </a:p>
          <a:p>
            <a:r>
              <a:rPr lang="en-US" smtClean="0"/>
              <a:t>Teruslah belajar, teruslah berkarya!</a:t>
            </a:r>
          </a:p>
          <a:p>
            <a:endParaRPr lang="en-US" smtClean="0"/>
          </a:p>
          <a:p>
            <a:pPr algn="r">
              <a:buNone/>
            </a:pPr>
            <a:r>
              <a:rPr lang="en-US" b="1" i="1" smtClean="0"/>
              <a:t>Wassalamu’alaikum Wr Wb</a:t>
            </a: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b="1" i="1" smtClean="0">
                <a:solidFill>
                  <a:srgbClr val="FF0000"/>
                </a:solidFill>
              </a:rPr>
              <a:t>Assalamu’alaikum wr.wb.</a:t>
            </a:r>
            <a:r>
              <a:rPr lang="en-US" sz="1800" smtClean="0">
                <a:solidFill>
                  <a:srgbClr val="FF0000"/>
                </a:solidFill>
              </a:rPr>
              <a:t/>
            </a:r>
            <a:br>
              <a:rPr lang="en-US" sz="1800" smtClean="0">
                <a:solidFill>
                  <a:srgbClr val="FF0000"/>
                </a:solidFill>
              </a:rPr>
            </a:br>
            <a:r>
              <a:rPr lang="en-US" sz="1800" i="1" smtClean="0">
                <a:solidFill>
                  <a:srgbClr val="FF0000"/>
                </a:solidFill>
              </a:rPr>
              <a:t>Alhamdulillahirobbil ‘alamiin, assolatu wassalmu’ala asyrofil ambiya’ wal mursalin wa ala alihi wa sohbihi ajma’in. Allahumma sholli ‘ala sayyidina Muhammad wa ala ali sayyidna Muhammad.</a:t>
            </a:r>
            <a:endParaRPr lang="en-US" sz="1800">
              <a:solidFill>
                <a:srgbClr val="FF0000"/>
              </a:solidFill>
            </a:endParaRPr>
          </a:p>
        </p:txBody>
      </p:sp>
      <p:sp>
        <p:nvSpPr>
          <p:cNvPr id="3" name="Content Placeholder 2"/>
          <p:cNvSpPr>
            <a:spLocks noGrp="1"/>
          </p:cNvSpPr>
          <p:nvPr>
            <p:ph idx="1"/>
          </p:nvPr>
        </p:nvSpPr>
        <p:spPr/>
        <p:txBody>
          <a:bodyPr>
            <a:normAutofit fontScale="70000" lnSpcReduction="20000"/>
          </a:bodyPr>
          <a:lstStyle/>
          <a:p>
            <a:pPr>
              <a:buNone/>
            </a:pPr>
            <a:r>
              <a:rPr lang="en-US" b="1" smtClean="0"/>
              <a:t>Yang terhormat:</a:t>
            </a:r>
            <a:endParaRPr lang="en-US" smtClean="0"/>
          </a:p>
          <a:p>
            <a:pPr lvl="0" algn="just"/>
            <a:r>
              <a:rPr lang="en-US" smtClean="0"/>
              <a:t>Rektor UIN Raden Fatah Palembang (Prof. Dr. Nyayu Khodijah, S.Ag., M.Si) </a:t>
            </a:r>
          </a:p>
          <a:p>
            <a:pPr algn="just"/>
            <a:r>
              <a:rPr lang="en-US" smtClean="0"/>
              <a:t>Atau yang mewakili........................................</a:t>
            </a:r>
          </a:p>
          <a:p>
            <a:pPr lvl="0" algn="just"/>
            <a:r>
              <a:rPr lang="en-US" smtClean="0"/>
              <a:t>Dekan Dekan Dilingkungan UIN Raden Fatah yang sempat hadir</a:t>
            </a:r>
          </a:p>
          <a:p>
            <a:pPr lvl="0" algn="just"/>
            <a:r>
              <a:rPr lang="en-US" smtClean="0"/>
              <a:t>Wakil Dekan 1, 2, dan 3 FITK UIN Raden Fatah Palembang</a:t>
            </a:r>
          </a:p>
          <a:p>
            <a:pPr lvl="0" algn="just"/>
            <a:r>
              <a:rPr lang="en-US" smtClean="0"/>
              <a:t>Ketua LPM UIN Raden Fatah atau yang mewakili</a:t>
            </a:r>
          </a:p>
          <a:p>
            <a:pPr lvl="0" algn="just"/>
            <a:r>
              <a:rPr lang="en-US" smtClean="0"/>
              <a:t>Seluruh Ketua dan Sekretaris Program Studi Dilingkungan FITK UIN Raden Fatah</a:t>
            </a:r>
          </a:p>
          <a:p>
            <a:pPr lvl="0" algn="just"/>
            <a:r>
              <a:rPr lang="en-US" smtClean="0"/>
              <a:t>Seluruh Dosen Dilingkungan FITK UIN Raden Fatah</a:t>
            </a:r>
          </a:p>
          <a:p>
            <a:pPr lvl="0" algn="just"/>
            <a:r>
              <a:rPr lang="en-US" smtClean="0"/>
              <a:t>Seluruh Panitia Yudisium ke 85 FITK UIN Raden Fatah</a:t>
            </a:r>
          </a:p>
          <a:p>
            <a:pPr lvl="0" algn="just"/>
            <a:r>
              <a:rPr lang="en-US" smtClean="0"/>
              <a:t>Pimpinan Bank Sumsel Babel KCP UIN Raden Fatah</a:t>
            </a:r>
          </a:p>
          <a:p>
            <a:pPr lvl="0" algn="just"/>
            <a:r>
              <a:rPr lang="en-US" smtClean="0"/>
              <a:t>Kepala Sekolah MAN 2 Palembang</a:t>
            </a:r>
          </a:p>
          <a:p>
            <a:pPr lvl="0" algn="just"/>
            <a:r>
              <a:rPr lang="en-US" smtClean="0"/>
              <a:t>Kepala Sekolah MA Al Fatah Palembang</a:t>
            </a:r>
          </a:p>
          <a:p>
            <a:pPr lvl="0" algn="just"/>
            <a:r>
              <a:rPr lang="en-US" smtClean="0"/>
              <a:t>Ketua Ikatan Alumni Fakultas Tarbiyah (IKATARAH)</a:t>
            </a:r>
          </a:p>
          <a:p>
            <a:pPr lvl="0" algn="just"/>
            <a:r>
              <a:rPr lang="en-US" smtClean="0"/>
              <a:t>Seluruh orang tua/wali Peserta Yudisium FITK UIN Raden Fatah Palembang</a:t>
            </a:r>
          </a:p>
          <a:p>
            <a:pPr algn="just"/>
            <a:r>
              <a:rPr lang="en-US" smtClean="0"/>
              <a:t>Sarjana Baru/Peserta Yudisium FITK UIN Raden Fatah Palembang</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mtClean="0"/>
              <a:t>Pertama:</a:t>
            </a:r>
            <a:endParaRPr lang="en-US"/>
          </a:p>
        </p:txBody>
      </p:sp>
      <p:sp>
        <p:nvSpPr>
          <p:cNvPr id="3" name="Content Placeholder 2"/>
          <p:cNvSpPr>
            <a:spLocks noGrp="1"/>
          </p:cNvSpPr>
          <p:nvPr>
            <p:ph idx="1"/>
          </p:nvPr>
        </p:nvSpPr>
        <p:spPr>
          <a:xfrm>
            <a:off x="457200" y="1295400"/>
            <a:ext cx="8229600" cy="5029200"/>
          </a:xfrm>
        </p:spPr>
        <p:txBody>
          <a:bodyPr/>
          <a:lstStyle/>
          <a:p>
            <a:pPr marL="273050" indent="-47625" algn="just">
              <a:buNone/>
            </a:pPr>
            <a:r>
              <a:rPr lang="en-US" i="1" smtClean="0"/>
              <a:t> </a:t>
            </a:r>
          </a:p>
          <a:p>
            <a:pPr marL="273050" indent="-47625" algn="just">
              <a:buNone/>
            </a:pPr>
            <a:r>
              <a:rPr lang="en-US" i="1" smtClean="0"/>
              <a:t>Pertama, </a:t>
            </a:r>
            <a:r>
              <a:rPr lang="en-US" smtClean="0"/>
              <a:t>kami ucapkan selamat kepada 372 peserta yudisium FITK UIN Raden Fatah Palembang yang ke-85 yang terbagi dari seluruh Program Studi Di Lingkungan FITK UIN Raden Fatah Palembang yang baru saja dilantik/dinobatkan sebagai Sarjana baru / Alumni Fakultas Ilmu tarbiyah dan Keguruan serta selamat kami ucapkan juga kepada para orang Tua /Wali karena hari ini telah sukses mengantarkan anak anaknya untuk mengapai cita-citanya menjadi seorang Sarjana.</a:t>
            </a:r>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851648" cy="5486400"/>
          </a:xfrm>
        </p:spPr>
        <p:txBody>
          <a:bodyPr>
            <a:noAutofit/>
          </a:bodyPr>
          <a:lstStyle/>
          <a:p>
            <a:pPr lvl="0" algn="l"/>
            <a:r>
              <a:rPr lang="en-US" sz="2000" smtClean="0">
                <a:solidFill>
                  <a:srgbClr val="FFFF00"/>
                </a:solidFill>
              </a:rPr>
              <a:t>PROGRAM MAGISTER PENDIDIKAN AGAMA ISLAM	</a:t>
            </a:r>
            <a:r>
              <a:rPr lang="id-ID" sz="2000" smtClean="0">
                <a:solidFill>
                  <a:srgbClr val="FFFF00"/>
                </a:solidFill>
              </a:rPr>
              <a:t>	</a:t>
            </a:r>
            <a:r>
              <a:rPr lang="en-US" sz="2000" smtClean="0">
                <a:solidFill>
                  <a:srgbClr val="FFFF00"/>
                </a:solidFill>
              </a:rPr>
              <a:t>= </a:t>
            </a:r>
            <a:r>
              <a:rPr lang="id-ID" sz="2000" smtClean="0">
                <a:solidFill>
                  <a:srgbClr val="FFFF00"/>
                </a:solidFill>
              </a:rPr>
              <a:t>    8</a:t>
            </a:r>
            <a:r>
              <a:rPr lang="en-US" sz="2000" smtClean="0">
                <a:solidFill>
                  <a:srgbClr val="FFFF00"/>
                </a:solidFill>
              </a:rPr>
              <a:t> ORANG</a:t>
            </a:r>
            <a:br>
              <a:rPr lang="en-US" sz="2000" smtClean="0">
                <a:solidFill>
                  <a:srgbClr val="FFFF00"/>
                </a:solidFill>
              </a:rPr>
            </a:br>
            <a:r>
              <a:rPr lang="en-US" sz="2000" smtClean="0">
                <a:solidFill>
                  <a:srgbClr val="FFFF00"/>
                </a:solidFill>
              </a:rPr>
              <a:t>PROGRAM MAGISTER MANAJEMEN PENDIDIKAN ISLAM	= </a:t>
            </a:r>
            <a:r>
              <a:rPr lang="id-ID" sz="2000" smtClean="0">
                <a:solidFill>
                  <a:srgbClr val="FFFF00"/>
                </a:solidFill>
              </a:rPr>
              <a:t>  15 </a:t>
            </a:r>
            <a:r>
              <a:rPr lang="en-US" sz="2000" smtClean="0">
                <a:solidFill>
                  <a:srgbClr val="FFFF00"/>
                </a:solidFill>
              </a:rPr>
              <a:t>ORANG</a:t>
            </a:r>
            <a:br>
              <a:rPr lang="en-US" sz="2000" smtClean="0">
                <a:solidFill>
                  <a:srgbClr val="FFFF00"/>
                </a:solidFill>
              </a:rPr>
            </a:br>
            <a:r>
              <a:rPr lang="en-US" sz="2000" smtClean="0">
                <a:solidFill>
                  <a:srgbClr val="FFFF00"/>
                </a:solidFill>
              </a:rPr>
              <a:t>PRODI PENDIDIKAN AGAMA ISLAM			=</a:t>
            </a:r>
            <a:r>
              <a:rPr lang="id-ID" sz="2000" smtClean="0">
                <a:solidFill>
                  <a:srgbClr val="FFFF00"/>
                </a:solidFill>
              </a:rPr>
              <a:t>   51</a:t>
            </a:r>
            <a:r>
              <a:rPr lang="en-US" sz="2000" smtClean="0">
                <a:solidFill>
                  <a:srgbClr val="FFFF00"/>
                </a:solidFill>
              </a:rPr>
              <a:t> ORANG</a:t>
            </a:r>
            <a:br>
              <a:rPr lang="en-US" sz="2000" smtClean="0">
                <a:solidFill>
                  <a:srgbClr val="FFFF00"/>
                </a:solidFill>
              </a:rPr>
            </a:br>
            <a:r>
              <a:rPr lang="en-US" sz="2000" smtClean="0">
                <a:solidFill>
                  <a:srgbClr val="FFFF00"/>
                </a:solidFill>
              </a:rPr>
              <a:t>PRODI PENDIDIKAN BAHASA ARAB			=</a:t>
            </a:r>
            <a:r>
              <a:rPr lang="id-ID" sz="2000" smtClean="0">
                <a:solidFill>
                  <a:srgbClr val="FFFF00"/>
                </a:solidFill>
              </a:rPr>
              <a:t>   39</a:t>
            </a:r>
            <a:r>
              <a:rPr lang="en-US" sz="2000" smtClean="0">
                <a:solidFill>
                  <a:srgbClr val="FFFF00"/>
                </a:solidFill>
              </a:rPr>
              <a:t> ORANG</a:t>
            </a:r>
            <a:br>
              <a:rPr lang="en-US" sz="2000" smtClean="0">
                <a:solidFill>
                  <a:srgbClr val="FFFF00"/>
                </a:solidFill>
              </a:rPr>
            </a:br>
            <a:r>
              <a:rPr lang="en-US" sz="2000" smtClean="0">
                <a:solidFill>
                  <a:srgbClr val="FFFF00"/>
                </a:solidFill>
              </a:rPr>
              <a:t>PRODI MANAJEMEN PENDIDIKAN ISLAM			= </a:t>
            </a:r>
            <a:r>
              <a:rPr lang="id-ID" sz="2000" smtClean="0">
                <a:solidFill>
                  <a:srgbClr val="FFFF00"/>
                </a:solidFill>
              </a:rPr>
              <a:t>  29 </a:t>
            </a:r>
            <a:r>
              <a:rPr lang="en-US" sz="2000" smtClean="0">
                <a:solidFill>
                  <a:srgbClr val="FFFF00"/>
                </a:solidFill>
              </a:rPr>
              <a:t>ORANG</a:t>
            </a:r>
            <a:br>
              <a:rPr lang="en-US" sz="2000" smtClean="0">
                <a:solidFill>
                  <a:srgbClr val="FFFF00"/>
                </a:solidFill>
              </a:rPr>
            </a:br>
            <a:r>
              <a:rPr lang="en-US" sz="2000" smtClean="0">
                <a:solidFill>
                  <a:srgbClr val="FFFF00"/>
                </a:solidFill>
              </a:rPr>
              <a:t>PRODI PENDIDIKAN GURU MADRASAH IBTIDAIYAH		= </a:t>
            </a:r>
            <a:r>
              <a:rPr lang="id-ID" sz="2000" smtClean="0">
                <a:solidFill>
                  <a:srgbClr val="FFFF00"/>
                </a:solidFill>
              </a:rPr>
              <a:t>  96</a:t>
            </a:r>
            <a:r>
              <a:rPr lang="en-US" sz="2000" smtClean="0">
                <a:solidFill>
                  <a:srgbClr val="FFFF00"/>
                </a:solidFill>
              </a:rPr>
              <a:t> ORANG</a:t>
            </a:r>
            <a:br>
              <a:rPr lang="en-US" sz="2000" smtClean="0">
                <a:solidFill>
                  <a:srgbClr val="FFFF00"/>
                </a:solidFill>
              </a:rPr>
            </a:br>
            <a:r>
              <a:rPr lang="en-US" sz="2000" smtClean="0">
                <a:solidFill>
                  <a:srgbClr val="FFFF00"/>
                </a:solidFill>
              </a:rPr>
              <a:t>PRODI PENDIDIKAN BAHASA INGGRIS			= </a:t>
            </a:r>
            <a:r>
              <a:rPr lang="id-ID" sz="2000" smtClean="0">
                <a:solidFill>
                  <a:srgbClr val="FFFF00"/>
                </a:solidFill>
              </a:rPr>
              <a:t>  32</a:t>
            </a:r>
            <a:r>
              <a:rPr lang="en-US" sz="2000" smtClean="0">
                <a:solidFill>
                  <a:srgbClr val="FFFF00"/>
                </a:solidFill>
              </a:rPr>
              <a:t> ORANG</a:t>
            </a:r>
            <a:br>
              <a:rPr lang="en-US" sz="2000" smtClean="0">
                <a:solidFill>
                  <a:srgbClr val="FFFF00"/>
                </a:solidFill>
              </a:rPr>
            </a:br>
            <a:r>
              <a:rPr lang="en-US" sz="2000" smtClean="0">
                <a:solidFill>
                  <a:srgbClr val="FFFF00"/>
                </a:solidFill>
              </a:rPr>
              <a:t>PRODI PENDIDIKAN BIOLOGI				= </a:t>
            </a:r>
            <a:r>
              <a:rPr lang="id-ID" sz="2000" smtClean="0">
                <a:solidFill>
                  <a:srgbClr val="FFFF00"/>
                </a:solidFill>
              </a:rPr>
              <a:t>  40 </a:t>
            </a:r>
            <a:r>
              <a:rPr lang="en-US" sz="2000" smtClean="0">
                <a:solidFill>
                  <a:srgbClr val="FFFF00"/>
                </a:solidFill>
              </a:rPr>
              <a:t>ORANG</a:t>
            </a:r>
            <a:br>
              <a:rPr lang="en-US" sz="2000" smtClean="0">
                <a:solidFill>
                  <a:srgbClr val="FFFF00"/>
                </a:solidFill>
              </a:rPr>
            </a:br>
            <a:r>
              <a:rPr lang="en-US" sz="2000" smtClean="0">
                <a:solidFill>
                  <a:srgbClr val="FFFF00"/>
                </a:solidFill>
              </a:rPr>
              <a:t>PRODI PENDIDIKAN MATEMATIKA				= </a:t>
            </a:r>
            <a:r>
              <a:rPr lang="id-ID" sz="2000" smtClean="0">
                <a:solidFill>
                  <a:srgbClr val="FFFF00"/>
                </a:solidFill>
              </a:rPr>
              <a:t>  24</a:t>
            </a:r>
            <a:r>
              <a:rPr lang="en-US" sz="2000" smtClean="0">
                <a:solidFill>
                  <a:srgbClr val="FFFF00"/>
                </a:solidFill>
              </a:rPr>
              <a:t> ORANG</a:t>
            </a:r>
            <a:br>
              <a:rPr lang="en-US" sz="2000" smtClean="0">
                <a:solidFill>
                  <a:srgbClr val="FFFF00"/>
                </a:solidFill>
              </a:rPr>
            </a:br>
            <a:r>
              <a:rPr lang="en-US" sz="2000" smtClean="0">
                <a:solidFill>
                  <a:srgbClr val="FFFF00"/>
                </a:solidFill>
              </a:rPr>
              <a:t>PRODI PENDIDIKAN </a:t>
            </a:r>
            <a:r>
              <a:rPr lang="id-ID" sz="2000" smtClean="0">
                <a:solidFill>
                  <a:srgbClr val="FFFF00"/>
                </a:solidFill>
              </a:rPr>
              <a:t>FISIKA				=     6 ORANG</a:t>
            </a:r>
            <a:r>
              <a:rPr lang="en-US" sz="2000" smtClean="0">
                <a:solidFill>
                  <a:srgbClr val="FFFF00"/>
                </a:solidFill>
              </a:rPr>
              <a:t/>
            </a:r>
            <a:br>
              <a:rPr lang="en-US" sz="2000" smtClean="0">
                <a:solidFill>
                  <a:srgbClr val="FFFF00"/>
                </a:solidFill>
              </a:rPr>
            </a:br>
            <a:r>
              <a:rPr lang="id-ID" sz="2000" smtClean="0">
                <a:solidFill>
                  <a:srgbClr val="FFFF00"/>
                </a:solidFill>
              </a:rPr>
              <a:t>PRODI PENDIDIKAN ISLAM ANAK USIA DINI			=   24 ORANG</a:t>
            </a:r>
            <a:r>
              <a:rPr lang="en-US" sz="2000" smtClean="0">
                <a:solidFill>
                  <a:srgbClr val="FFFF00"/>
                </a:solidFill>
              </a:rPr>
              <a:t/>
            </a:r>
            <a:br>
              <a:rPr lang="en-US" sz="2000" smtClean="0">
                <a:solidFill>
                  <a:srgbClr val="FFFF00"/>
                </a:solidFill>
              </a:rPr>
            </a:br>
            <a:r>
              <a:rPr lang="id-ID" sz="2000" smtClean="0">
                <a:solidFill>
                  <a:srgbClr val="FFFF00"/>
                </a:solidFill>
              </a:rPr>
              <a:t>PRODI PENDIDIKAN KIMIA				=    8 ORANG</a:t>
            </a:r>
            <a:r>
              <a:rPr lang="en-US" sz="2000" smtClean="0">
                <a:solidFill>
                  <a:srgbClr val="FFFF00"/>
                </a:solidFill>
              </a:rPr>
              <a:t/>
            </a:r>
            <a:br>
              <a:rPr lang="en-US" sz="2000" smtClean="0">
                <a:solidFill>
                  <a:srgbClr val="FFFF00"/>
                </a:solidFill>
              </a:rPr>
            </a:br>
            <a:r>
              <a:rPr lang="id-ID" sz="2000" smtClean="0">
                <a:solidFill>
                  <a:srgbClr val="FFFF00"/>
                </a:solidFill>
              </a:rPr>
              <a:t>                                                </a:t>
            </a:r>
            <a:r>
              <a:rPr lang="id-ID" sz="2000" smtClean="0">
                <a:solidFill>
                  <a:srgbClr val="FF0000"/>
                </a:solidFill>
              </a:rPr>
              <a:t>TOTAL    				= 372 ORANG      </a:t>
            </a:r>
            <a:r>
              <a:rPr lang="en-US" sz="2000" smtClean="0">
                <a:solidFill>
                  <a:srgbClr val="FF0000"/>
                </a:solidFill>
              </a:rPr>
              <a:t/>
            </a:r>
            <a:br>
              <a:rPr lang="en-US" sz="2000" smtClean="0">
                <a:solidFill>
                  <a:srgbClr val="FF0000"/>
                </a:solidFill>
              </a:rPr>
            </a:br>
            <a:endParaRPr lang="en-US" sz="2000">
              <a:solidFill>
                <a:srgbClr val="FF0000"/>
              </a:solidFill>
            </a:endParaRPr>
          </a:p>
        </p:txBody>
      </p:sp>
      <p:sp>
        <p:nvSpPr>
          <p:cNvPr id="3" name="Subtitle 2"/>
          <p:cNvSpPr>
            <a:spLocks noGrp="1"/>
          </p:cNvSpPr>
          <p:nvPr>
            <p:ph type="subTitle" idx="1"/>
          </p:nvPr>
        </p:nvSpPr>
        <p:spPr>
          <a:xfrm>
            <a:off x="533400" y="0"/>
            <a:ext cx="7854696" cy="838200"/>
          </a:xfrm>
        </p:spPr>
        <p:txBody>
          <a:bodyPr/>
          <a:lstStyle/>
          <a:p>
            <a:pPr algn="ctr"/>
            <a:r>
              <a:rPr lang="en-US" sz="2800" u="sng" smtClean="0">
                <a:solidFill>
                  <a:srgbClr val="FFFF00"/>
                </a:solidFill>
                <a:latin typeface="Arial" pitchFamily="34" charset="0"/>
                <a:cs typeface="Arial" pitchFamily="34" charset="0"/>
              </a:rPr>
              <a:t>PESERTA YUDISIUM</a:t>
            </a:r>
            <a:endParaRPr lang="en-US">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noAutofit/>
          </a:bodyPr>
          <a:lstStyle/>
          <a:p>
            <a:pPr algn="just"/>
            <a:r>
              <a:rPr lang="en-US" sz="4000" i="1" smtClean="0"/>
              <a:t>Kedua, </a:t>
            </a:r>
            <a:r>
              <a:rPr lang="en-US" sz="4000" smtClean="0"/>
              <a:t>terimah kasih juga kami ucapkan kepada segenap pimpinan UIN Raden Fatah palembang, dosen-dosen, panitia dan tamu undangan lainnya yang tidak dapat kami sebutkan satu persatu telah berkenan hadir dan ikut mensukseskan acara yudisium ke 85 FITK hari ini</a:t>
            </a:r>
            <a:br>
              <a:rPr lang="en-US" sz="4000" smtClean="0"/>
            </a:br>
            <a:endParaRPr lang="en-US" sz="4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696712"/>
          </a:xfrm>
        </p:spPr>
        <p:txBody>
          <a:bodyPr>
            <a:noAutofit/>
          </a:bodyPr>
          <a:lstStyle/>
          <a:p>
            <a:r>
              <a:rPr lang="en-US" sz="2800" b="1" smtClean="0">
                <a:solidFill>
                  <a:srgbClr val="002060"/>
                </a:solidFill>
              </a:rPr>
              <a:t>Hadirin, Bapak / Ibu dan Peserta Yudisium yang berbahagia.</a:t>
            </a:r>
            <a:r>
              <a:rPr lang="en-US" sz="2800" b="1" smtClean="0"/>
              <a:t/>
            </a:r>
            <a:br>
              <a:rPr lang="en-US" sz="2800" b="1" smtClean="0"/>
            </a:br>
            <a:r>
              <a:rPr lang="en-US" sz="2800" b="1" smtClean="0"/>
              <a:t/>
            </a:r>
            <a:br>
              <a:rPr lang="en-US" sz="2800" b="1" smtClean="0"/>
            </a:br>
            <a:r>
              <a:rPr lang="en-US" sz="2800" smtClean="0"/>
              <a:t>Setelah diluncurkannya kebijakan Merdeka Belajar : Kampus Merdeka oleh Menteri Pendidikan dan Kebudayaan (Mendikbud) Nadiem Makarim, masih banyak kalangan yang memerlukan informasi mengenai implementasi kebijakan tersebut. kebijakan Kemdikbud tersebut semangatnya sama dengan pemikiran Ki Hajar Dewantara yang menjadikan sumber daya pendidikan Indonesia sebagai insan merdeka yang bertanggung jawab, dewasa, produktif, berkarya untuk kemajuan bangsa dan negara.</a:t>
            </a:r>
            <a:br>
              <a:rPr lang="en-US" sz="2800" smtClean="0"/>
            </a:br>
            <a:endParaRPr 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5410200"/>
          </a:xfrm>
        </p:spPr>
        <p:txBody>
          <a:bodyPr>
            <a:normAutofit fontScale="92500" lnSpcReduction="10000"/>
          </a:bodyPr>
          <a:lstStyle/>
          <a:p>
            <a:pPr algn="just">
              <a:lnSpc>
                <a:spcPct val="150000"/>
              </a:lnSpc>
            </a:pPr>
            <a:r>
              <a:rPr lang="en-US" sz="2800" smtClean="0"/>
              <a:t>Dalam konteks kehidupan kekinian yang kita kenal, perubahan sangat cepat dengan adanya revolusi industri yang menimbulkan perubahan yang besar dan cepat bersamaan dengan perubahan lingkungan, sosial, ekonomi maupun budaya yang berkembang dimasyarakat. Dengan transformasi yang saat ini terjadi, orang akan lebih dibebaskan memilih bekerja sesuai dengan keinginan masing-masing, dan tidak lagi terpatri pada satu bidang kerja.</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3600" b="1" smtClean="0">
                <a:solidFill>
                  <a:srgbClr val="002060"/>
                </a:solidFill>
              </a:rPr>
              <a:t>Hadirin, Bapak / Ibu dan Peserta Yudisium yang berbahagia.</a:t>
            </a:r>
            <a:endParaRPr lang="en-US" sz="3600">
              <a:solidFill>
                <a:srgbClr val="002060"/>
              </a:solidFill>
            </a:endParaRP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marL="273050" indent="-47625" algn="just">
              <a:lnSpc>
                <a:spcPct val="150000"/>
              </a:lnSpc>
              <a:buNone/>
            </a:pPr>
            <a:r>
              <a:rPr lang="en-US" smtClean="0"/>
              <a:t>Kecakapan mahasiswa bahkan seorang sarjana tidak lagi cukup tentang disiplin keilmuan yang mereka pelajari yang sesuai dengan program studinya. Sekarang ini setiap individu dimerdekakan dan diangkat oleh teknologi agar menjadi seseorang dalam waktu yang sangat singkat, kalau kita melakukan pendidikan yang tidak memberikan kebebasan bagi anak-anak kita dengan ilmu yang sudah tertinggal, apalagi memaksa mahasiswa hanya belajar dari dosennya, dan hanya mendapat ilmu dari dosennya, akan sulit mendapatkan lulusan yang kompetitif.</a:t>
            </a:r>
          </a:p>
          <a:p>
            <a:pPr algn="just">
              <a:lnSpc>
                <a:spcPct val="150000"/>
              </a:lnSpc>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295400"/>
          </a:xfrm>
        </p:spPr>
        <p:txBody>
          <a:bodyPr>
            <a:noAutofit/>
          </a:bodyPr>
          <a:lstStyle/>
          <a:p>
            <a:r>
              <a:rPr lang="en-US" sz="2800" smtClean="0">
                <a:solidFill>
                  <a:srgbClr val="002060"/>
                </a:solidFill>
              </a:rPr>
              <a:t>Bagaimana mewujudkan Merdeka Belajar di kalangan siswa? Berikut 7 Tips Menciptakan Kelas yang Merdeka</a:t>
            </a:r>
            <a:endParaRPr lang="en-US" sz="2800">
              <a:solidFill>
                <a:srgbClr val="002060"/>
              </a:solidFill>
            </a:endParaRPr>
          </a:p>
        </p:txBody>
      </p:sp>
      <p:sp>
        <p:nvSpPr>
          <p:cNvPr id="3" name="Content Placeholder 2"/>
          <p:cNvSpPr>
            <a:spLocks noGrp="1"/>
          </p:cNvSpPr>
          <p:nvPr>
            <p:ph idx="1"/>
          </p:nvPr>
        </p:nvSpPr>
        <p:spPr>
          <a:xfrm>
            <a:off x="457200" y="1524000"/>
            <a:ext cx="8229600" cy="4800600"/>
          </a:xfrm>
        </p:spPr>
        <p:txBody>
          <a:bodyPr>
            <a:normAutofit/>
          </a:bodyPr>
          <a:lstStyle/>
          <a:p>
            <a:pPr lvl="0"/>
            <a:r>
              <a:rPr lang="en-US" smtClean="0">
                <a:solidFill>
                  <a:srgbClr val="002060"/>
                </a:solidFill>
              </a:rPr>
              <a:t>Kuasai mata pelajaran. Pada program merdeka belajar, guru memang bukanlah satu-satunya sumber belajar bagi siswa. ...</a:t>
            </a:r>
          </a:p>
          <a:p>
            <a:pPr lvl="0"/>
            <a:r>
              <a:rPr lang="en-US" smtClean="0">
                <a:solidFill>
                  <a:srgbClr val="002060"/>
                </a:solidFill>
              </a:rPr>
              <a:t>Ciptakan suasana belajar yang nyaman. ...</a:t>
            </a:r>
          </a:p>
          <a:p>
            <a:pPr lvl="0"/>
            <a:r>
              <a:rPr lang="en-US" smtClean="0">
                <a:solidFill>
                  <a:srgbClr val="002060"/>
                </a:solidFill>
              </a:rPr>
              <a:t>Disiplin dan bertanggung jawab. ...</a:t>
            </a:r>
          </a:p>
          <a:p>
            <a:pPr lvl="0"/>
            <a:r>
              <a:rPr lang="en-US" smtClean="0">
                <a:solidFill>
                  <a:srgbClr val="002060"/>
                </a:solidFill>
              </a:rPr>
              <a:t>Mendidik dengan hati. ...</a:t>
            </a:r>
          </a:p>
          <a:p>
            <a:pPr lvl="0"/>
            <a:r>
              <a:rPr lang="en-US" smtClean="0">
                <a:solidFill>
                  <a:srgbClr val="002060"/>
                </a:solidFill>
              </a:rPr>
              <a:t>Ramah dan selalu tersenyum. ...</a:t>
            </a:r>
          </a:p>
          <a:p>
            <a:pPr lvl="0"/>
            <a:r>
              <a:rPr lang="en-US" smtClean="0">
                <a:solidFill>
                  <a:srgbClr val="002060"/>
                </a:solidFill>
              </a:rPr>
              <a:t>Responsif. ...</a:t>
            </a:r>
          </a:p>
          <a:p>
            <a:pPr lvl="0"/>
            <a:r>
              <a:rPr lang="en-US" smtClean="0">
                <a:solidFill>
                  <a:srgbClr val="002060"/>
                </a:solidFill>
              </a:rPr>
              <a:t>Beri kepercayaan.</a:t>
            </a:r>
          </a:p>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TotalTime>
  <Words>802</Words>
  <Application>Microsoft Office PowerPoint</Application>
  <PresentationFormat>On-screen Show (4:3)</PresentationFormat>
  <Paragraphs>56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         Tema Yudisium Ke-85  </vt:lpstr>
      <vt:lpstr>Assalamu’alaikum wr.wb. Alhamdulillahirobbil ‘alamiin, assolatu wassalmu’ala asyrofil ambiya’ wal mursalin wa ala alihi wa sohbihi ajma’in. Allahumma sholli ‘ala sayyidina Muhammad wa ala ali sayyidna Muhammad.</vt:lpstr>
      <vt:lpstr>Pertama:</vt:lpstr>
      <vt:lpstr>PROGRAM MAGISTER PENDIDIKAN AGAMA ISLAM  =     8 ORANG PROGRAM MAGISTER MANAJEMEN PENDIDIKAN ISLAM =   15 ORANG PRODI PENDIDIKAN AGAMA ISLAM   =   51 ORANG PRODI PENDIDIKAN BAHASA ARAB   =   39 ORANG PRODI MANAJEMEN PENDIDIKAN ISLAM   =   29 ORANG PRODI PENDIDIKAN GURU MADRASAH IBTIDAIYAH  =   96 ORANG PRODI PENDIDIKAN BAHASA INGGRIS   =   32 ORANG PRODI PENDIDIKAN BIOLOGI    =   40 ORANG PRODI PENDIDIKAN MATEMATIKA    =   24 ORANG PRODI PENDIDIKAN FISIKA    =     6 ORANG PRODI PENDIDIKAN ISLAM ANAK USIA DINI   =   24 ORANG PRODI PENDIDIKAN KIMIA    =    8 ORANG                                                 TOTAL        = 372 ORANG       </vt:lpstr>
      <vt:lpstr>Kedua, terimah kasih juga kami ucapkan kepada segenap pimpinan UIN Raden Fatah palembang, dosen-dosen, panitia dan tamu undangan lainnya yang tidak dapat kami sebutkan satu persatu telah berkenan hadir dan ikut mensukseskan acara yudisium ke 85 FITK hari ini </vt:lpstr>
      <vt:lpstr>Hadirin, Bapak / Ibu dan Peserta Yudisium yang berbahagia.  Setelah diluncurkannya kebijakan Merdeka Belajar : Kampus Merdeka oleh Menteri Pendidikan dan Kebudayaan (Mendikbud) Nadiem Makarim, masih banyak kalangan yang memerlukan informasi mengenai implementasi kebijakan tersebut. kebijakan Kemdikbud tersebut semangatnya sama dengan pemikiran Ki Hajar Dewantara yang menjadikan sumber daya pendidikan Indonesia sebagai insan merdeka yang bertanggung jawab, dewasa, produktif, berkarya untuk kemajuan bangsa dan negara. </vt:lpstr>
      <vt:lpstr>Slide 7</vt:lpstr>
      <vt:lpstr>Hadirin, Bapak / Ibu dan Peserta Yudisium yang berbahagia.</vt:lpstr>
      <vt:lpstr>Bagaimana mewujudkan Merdeka Belajar di kalangan siswa? Berikut 7 Tips Menciptakan Kelas yang Merdeka</vt:lpstr>
      <vt:lpstr>Tujuan Kurikulum Merdeka</vt:lpstr>
      <vt:lpstr>Slide 11</vt:lpstr>
      <vt:lpstr>Hadirin, Bapak / Ibu dan Peserta Yudisium yang berbahagia.</vt:lpstr>
      <vt:lpstr>Slide 13</vt:lpstr>
      <vt:lpstr>Slide 14</vt:lpstr>
      <vt:lpstr>Hadirin, Bapak / Ibu dan Peserta Yudisium yang berbahagia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22</dc:creator>
  <cp:lastModifiedBy>22</cp:lastModifiedBy>
  <cp:revision>32</cp:revision>
  <dcterms:created xsi:type="dcterms:W3CDTF">2023-06-20T00:57:53Z</dcterms:created>
  <dcterms:modified xsi:type="dcterms:W3CDTF">2023-06-20T02:09:15Z</dcterms:modified>
</cp:coreProperties>
</file>