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82" r:id="rId4"/>
    <p:sldId id="283" r:id="rId5"/>
    <p:sldId id="259" r:id="rId6"/>
    <p:sldId id="284" r:id="rId7"/>
    <p:sldId id="285" r:id="rId8"/>
    <p:sldId id="286" r:id="rId9"/>
    <p:sldId id="275" r:id="rId10"/>
    <p:sldId id="277" r:id="rId11"/>
    <p:sldId id="281" r:id="rId12"/>
    <p:sldId id="276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8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7F086-C2D8-40DD-9019-B2E6921191D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B3018-7F4B-4D2D-87F0-3A4F15F8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0030F-BDA9-41ED-8146-A89D7D11CE0C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666C1-9487-4672-81BC-0318BC1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666C1-9487-4672-81BC-0318BC1A5B1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666C1-9487-4672-81BC-0318BC1A5B1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666C1-9487-4672-81BC-0318BC1A5B1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666C1-9487-4672-81BC-0318BC1A5B1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4670-DDB4-4FD2-BA95-56DE48D57F3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0BC49-91A0-4585-8855-71D52CBE6B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132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2" y="404664"/>
            <a:ext cx="1043608" cy="90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95536" y="2996952"/>
            <a:ext cx="8374347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dobe Fan Heiti Std B" pitchFamily="34" charset="-128"/>
                <a:ea typeface="Adobe Fan Heiti Std B" pitchFamily="34" charset="-128"/>
              </a:rPr>
              <a:t>Oleh</a:t>
            </a:r>
            <a:r>
              <a:rPr lang="en-US" b="1" dirty="0" smtClean="0">
                <a:latin typeface="Adobe Fan Heiti Std B" pitchFamily="34" charset="-128"/>
                <a:ea typeface="Adobe Fan Heiti Std B" pitchFamily="34" charset="-128"/>
              </a:rPr>
              <a:t>:</a:t>
            </a:r>
          </a:p>
          <a:p>
            <a:pPr algn="ctr"/>
            <a:r>
              <a:rPr lang="en-US" b="1" dirty="0" smtClean="0">
                <a:latin typeface="Adobe Fan Heiti Std B" pitchFamily="34" charset="-128"/>
                <a:ea typeface="Adobe Fan Heiti Std B" pitchFamily="34" charset="-128"/>
              </a:rPr>
              <a:t>Dr. Ahmad </a:t>
            </a:r>
            <a:r>
              <a:rPr lang="en-US" b="1" dirty="0" err="1" smtClean="0">
                <a:latin typeface="Adobe Fan Heiti Std B" pitchFamily="34" charset="-128"/>
                <a:ea typeface="Adobe Fan Heiti Std B" pitchFamily="34" charset="-128"/>
              </a:rPr>
              <a:t>Zainuri</a:t>
            </a:r>
            <a:endParaRPr lang="en-US" dirty="0">
              <a:latin typeface="Adobe Fan Heiti Std B" pitchFamily="34" charset="-128"/>
              <a:ea typeface="Adobe Fan Heiti Std B" pitchFamily="34" charset="-128"/>
            </a:endParaRPr>
          </a:p>
          <a:p>
            <a:pPr algn="ctr"/>
            <a:endParaRPr lang="en-US" sz="1050" dirty="0"/>
          </a:p>
          <a:p>
            <a:pPr algn="ctr"/>
            <a:r>
              <a:rPr lang="en-US" sz="2000" dirty="0" err="1" smtClean="0"/>
              <a:t>Dosen</a:t>
            </a:r>
            <a:r>
              <a:rPr lang="en-US" sz="2000" dirty="0" smtClean="0"/>
              <a:t> </a:t>
            </a:r>
            <a:r>
              <a:rPr lang="en-US" sz="2000" dirty="0" err="1" smtClean="0"/>
              <a:t>Fakultas</a:t>
            </a:r>
            <a:r>
              <a:rPr lang="en-US" sz="2000" dirty="0" smtClean="0"/>
              <a:t> </a:t>
            </a:r>
            <a:r>
              <a:rPr lang="en-US" sz="2000" dirty="0" err="1" smtClean="0"/>
              <a:t>Tarbiyah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Keguruan</a:t>
            </a:r>
            <a:r>
              <a:rPr lang="en-US" sz="2000" dirty="0" smtClean="0"/>
              <a:t> UIN </a:t>
            </a:r>
            <a:r>
              <a:rPr lang="en-US" sz="2000" dirty="0" err="1" smtClean="0"/>
              <a:t>Raden</a:t>
            </a:r>
            <a:r>
              <a:rPr lang="en-US" sz="2000" dirty="0" smtClean="0"/>
              <a:t> Fatah Palembang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51521" y="5517232"/>
            <a:ext cx="859331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dobe Gothic Std B" pitchFamily="34" charset="-128"/>
                <a:ea typeface="Adobe Gothic Std B" pitchFamily="34" charset="-128"/>
              </a:rPr>
              <a:t>UNIVERSITAS </a:t>
            </a:r>
            <a:r>
              <a:rPr lang="en-US" sz="1400" b="1" dirty="0">
                <a:latin typeface="Adobe Gothic Std B" pitchFamily="34" charset="-128"/>
                <a:ea typeface="Adobe Gothic Std B" pitchFamily="34" charset="-128"/>
              </a:rPr>
              <a:t>ISLAM </a:t>
            </a:r>
            <a:r>
              <a:rPr lang="en-US" sz="1400" b="1" dirty="0" smtClean="0">
                <a:latin typeface="Adobe Gothic Std B" pitchFamily="34" charset="-128"/>
                <a:ea typeface="Adobe Gothic Std B" pitchFamily="34" charset="-128"/>
              </a:rPr>
              <a:t>NEGERI (UIN)</a:t>
            </a:r>
          </a:p>
          <a:p>
            <a:pPr algn="ctr"/>
            <a:r>
              <a:rPr lang="en-US" sz="1400" b="1" dirty="0" smtClean="0">
                <a:latin typeface="Adobe Gothic Std B" pitchFamily="34" charset="-128"/>
                <a:ea typeface="Adobe Gothic Std B" pitchFamily="34" charset="-128"/>
              </a:rPr>
              <a:t>RADEN FATAH</a:t>
            </a:r>
            <a:r>
              <a:rPr lang="en-US" sz="1400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1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1400" b="1" dirty="0" smtClean="0">
                <a:latin typeface="Adobe Gothic Std B" pitchFamily="34" charset="-128"/>
                <a:ea typeface="Adobe Gothic Std B" pitchFamily="34" charset="-128"/>
              </a:rPr>
              <a:t>PALEMBANG</a:t>
            </a:r>
            <a:endParaRPr lang="en-US" sz="1400" dirty="0">
              <a:latin typeface="Adobe Gothic Std B" pitchFamily="34" charset="-128"/>
              <a:ea typeface="Adobe Gothic Std B" pitchFamily="34" charset="-128"/>
            </a:endParaRPr>
          </a:p>
          <a:p>
            <a:pPr algn="ctr"/>
            <a:r>
              <a:rPr lang="en-US" sz="1400" b="1" dirty="0">
                <a:latin typeface="Adobe Gothic Std B" pitchFamily="34" charset="-128"/>
                <a:ea typeface="Adobe Gothic Std B" pitchFamily="34" charset="-128"/>
              </a:rPr>
              <a:t>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996576" y="857065"/>
            <a:ext cx="7848872" cy="1712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SAINS DAN TEKNOLOGI PERSPEKTIF ISLAM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3" y="-13584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nip Single Corner Rectangle 2"/>
          <p:cNvSpPr/>
          <p:nvPr/>
        </p:nvSpPr>
        <p:spPr>
          <a:xfrm>
            <a:off x="15401" y="2312876"/>
            <a:ext cx="2627784" cy="1728192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err="1"/>
              <a:t>Sains-Teknologi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Pendidikan</a:t>
            </a:r>
            <a:r>
              <a:rPr lang="en-US" sz="2000" b="1" dirty="0"/>
              <a:t> Islam: </a:t>
            </a:r>
            <a:endParaRPr lang="en-US" sz="2000" dirty="0"/>
          </a:p>
          <a:p>
            <a:r>
              <a:rPr lang="en-US" sz="2000" b="1" dirty="0" err="1"/>
              <a:t>Pentingnya</a:t>
            </a:r>
            <a:r>
              <a:rPr lang="en-US" sz="2000" b="1" dirty="0"/>
              <a:t> </a:t>
            </a:r>
            <a:r>
              <a:rPr lang="en-US" sz="2000" b="1" dirty="0" err="1"/>
              <a:t>Integrasi</a:t>
            </a:r>
            <a:r>
              <a:rPr lang="en-US" sz="2000" b="1" dirty="0"/>
              <a:t> </a:t>
            </a:r>
            <a:r>
              <a:rPr lang="en-US" sz="2000" b="1" dirty="0" err="1"/>
              <a:t>Pardigma</a:t>
            </a:r>
            <a:r>
              <a:rPr lang="en-US" sz="2000" b="1" dirty="0"/>
              <a:t> </a:t>
            </a:r>
            <a:r>
              <a:rPr lang="en-US" sz="2000" b="1" dirty="0" err="1"/>
              <a:t>Keilmuan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904490" y="404665"/>
            <a:ext cx="5915660" cy="619268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Pemposisian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al-Qur’an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hadits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grand theory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sains-teknologi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modern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integrasi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sains-teknologi</a:t>
            </a:r>
            <a:r>
              <a:rPr lang="en-US" b="1" dirty="0">
                <a:solidFill>
                  <a:schemeClr val="tx1"/>
                </a:solidFill>
              </a:rPr>
              <a:t> modern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ajaran</a:t>
            </a:r>
            <a:r>
              <a:rPr lang="en-US" b="1" dirty="0">
                <a:solidFill>
                  <a:schemeClr val="tx1"/>
                </a:solidFill>
              </a:rPr>
              <a:t> Islam </a:t>
            </a:r>
            <a:r>
              <a:rPr lang="en-US" b="1" dirty="0" err="1">
                <a:solidFill>
                  <a:schemeClr val="tx1"/>
                </a:solidFill>
              </a:rPr>
              <a:t>hendaknya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sesuai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konsepsi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subyek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obyek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pendidikan</a:t>
            </a:r>
            <a:r>
              <a:rPr lang="en-US" b="1" dirty="0">
                <a:solidFill>
                  <a:schemeClr val="tx1"/>
                </a:solidFill>
              </a:rPr>
              <a:t> Islam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makhluk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ciptaan</a:t>
            </a:r>
            <a:r>
              <a:rPr lang="en-US" b="1" dirty="0">
                <a:solidFill>
                  <a:schemeClr val="tx1"/>
                </a:solidFill>
              </a:rPr>
              <a:t> Allah </a:t>
            </a:r>
            <a:r>
              <a:rPr lang="en-US" b="1" dirty="0" err="1">
                <a:solidFill>
                  <a:schemeClr val="tx1"/>
                </a:solidFill>
              </a:rPr>
              <a:t>Swt</a:t>
            </a:r>
            <a:r>
              <a:rPr lang="en-US" b="1" dirty="0">
                <a:solidFill>
                  <a:schemeClr val="tx1"/>
                </a:solidFill>
              </a:rPr>
              <a:t> yang paling </a:t>
            </a:r>
            <a:r>
              <a:rPr lang="en-US" b="1" dirty="0" err="1">
                <a:solidFill>
                  <a:schemeClr val="tx1"/>
                </a:solidFill>
              </a:rPr>
              <a:t>mulia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terbaik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diperlengkapi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seperangkat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, di </a:t>
            </a:r>
            <a:r>
              <a:rPr lang="en-US" b="1" dirty="0" err="1">
                <a:solidFill>
                  <a:schemeClr val="tx1"/>
                </a:solidFill>
              </a:rPr>
              <a:t>antaranya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tauhid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fitrah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beragama</a:t>
            </a:r>
            <a:r>
              <a:rPr lang="en-US" b="1" dirty="0">
                <a:solidFill>
                  <a:schemeClr val="tx1"/>
                </a:solidFill>
              </a:rPr>
              <a:t>), </a:t>
            </a:r>
            <a:r>
              <a:rPr lang="en-US" b="1" dirty="0" err="1">
                <a:solidFill>
                  <a:schemeClr val="tx1"/>
                </a:solidFill>
              </a:rPr>
              <a:t>akal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hati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 err="1">
                <a:solidFill>
                  <a:schemeClr val="tx1"/>
                </a:solidFill>
              </a:rPr>
              <a:t>qalb</a:t>
            </a:r>
            <a:r>
              <a:rPr lang="en-US" b="1" dirty="0">
                <a:solidFill>
                  <a:schemeClr val="tx1"/>
                </a:solidFill>
              </a:rPr>
              <a:t>),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jasmani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Tujuan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pendidikan</a:t>
            </a:r>
            <a:r>
              <a:rPr lang="en-US" b="1" dirty="0">
                <a:solidFill>
                  <a:schemeClr val="tx1"/>
                </a:solidFill>
              </a:rPr>
              <a:t> Islam </a:t>
            </a:r>
            <a:r>
              <a:rPr lang="en-US" b="1" dirty="0" err="1">
                <a:solidFill>
                  <a:schemeClr val="tx1"/>
                </a:solidFill>
              </a:rPr>
              <a:t>haruslah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sejalan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penciptaan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khalifah</a:t>
            </a:r>
            <a:r>
              <a:rPr lang="en-US" b="1" dirty="0">
                <a:solidFill>
                  <a:schemeClr val="tx1"/>
                </a:solidFill>
              </a:rPr>
              <a:t> Allah </a:t>
            </a:r>
            <a:r>
              <a:rPr lang="en-US" b="1" dirty="0" err="1">
                <a:solidFill>
                  <a:schemeClr val="tx1"/>
                </a:solidFill>
              </a:rPr>
              <a:t>Swt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bumi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melaksanakan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hukum</a:t>
            </a:r>
            <a:r>
              <a:rPr lang="en-US" b="1" dirty="0">
                <a:solidFill>
                  <a:schemeClr val="tx1"/>
                </a:solidFill>
              </a:rPr>
              <a:t> Allah </a:t>
            </a:r>
            <a:r>
              <a:rPr lang="en-US" b="1" dirty="0" err="1">
                <a:solidFill>
                  <a:schemeClr val="tx1"/>
                </a:solidFill>
              </a:rPr>
              <a:t>Swt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memakmurkan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semesta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Melahirkan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memiliki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pribadi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terpecah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split personality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endParaRPr lang="en-US" b="1" dirty="0">
              <a:solidFill>
                <a:schemeClr val="tx1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  <a:cs typeface="+mn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643185" y="2878794"/>
            <a:ext cx="324048" cy="5963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3" y="-13584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nip Single Corner Rectangle 2"/>
          <p:cNvSpPr/>
          <p:nvPr/>
        </p:nvSpPr>
        <p:spPr>
          <a:xfrm>
            <a:off x="15401" y="2312876"/>
            <a:ext cx="2627784" cy="1728192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KESIMPULAN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904490" y="404665"/>
            <a:ext cx="5915660" cy="619268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just" fontAlgn="base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hakikatnya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terbentuk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rangkaian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substansi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; </a:t>
            </a:r>
            <a:r>
              <a:rPr lang="en-US" b="1" dirty="0" err="1">
                <a:solidFill>
                  <a:schemeClr val="tx1"/>
                </a:solidFill>
              </a:rPr>
              <a:t>komponen</a:t>
            </a:r>
            <a:r>
              <a:rPr lang="en-US" b="1" dirty="0">
                <a:solidFill>
                  <a:schemeClr val="tx1"/>
                </a:solidFill>
              </a:rPr>
              <a:t> material; </a:t>
            </a:r>
            <a:r>
              <a:rPr lang="en-US" b="1" dirty="0" err="1">
                <a:solidFill>
                  <a:schemeClr val="tx1"/>
                </a:solidFill>
              </a:rPr>
              <a:t>jasmani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berasal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intisari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tanah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komponen</a:t>
            </a:r>
            <a:r>
              <a:rPr lang="en-US" b="1" dirty="0">
                <a:solidFill>
                  <a:schemeClr val="tx1"/>
                </a:solidFill>
              </a:rPr>
              <a:t> immaterial; </a:t>
            </a:r>
            <a:r>
              <a:rPr lang="en-US" b="1" dirty="0" err="1">
                <a:solidFill>
                  <a:schemeClr val="tx1"/>
                </a:solidFill>
              </a:rPr>
              <a:t>ruh</a:t>
            </a:r>
            <a:r>
              <a:rPr lang="en-US" b="1" dirty="0">
                <a:solidFill>
                  <a:schemeClr val="tx1"/>
                </a:solidFill>
              </a:rPr>
              <a:t> yang di-“</a:t>
            </a:r>
            <a:r>
              <a:rPr lang="en-US" b="1" dirty="0" err="1">
                <a:solidFill>
                  <a:schemeClr val="tx1"/>
                </a:solidFill>
              </a:rPr>
              <a:t>tiup</a:t>
            </a:r>
            <a:r>
              <a:rPr lang="en-US" b="1" dirty="0">
                <a:solidFill>
                  <a:schemeClr val="tx1"/>
                </a:solidFill>
              </a:rPr>
              <a:t>”-</a:t>
            </a:r>
            <a:r>
              <a:rPr lang="en-US" b="1" dirty="0" err="1">
                <a:solidFill>
                  <a:schemeClr val="tx1"/>
                </a:solidFill>
              </a:rPr>
              <a:t>kan</a:t>
            </a:r>
            <a:r>
              <a:rPr lang="en-US" b="1" dirty="0">
                <a:solidFill>
                  <a:schemeClr val="tx1"/>
                </a:solidFill>
              </a:rPr>
              <a:t> Allah </a:t>
            </a:r>
            <a:r>
              <a:rPr lang="en-US" b="1" dirty="0" err="1">
                <a:solidFill>
                  <a:schemeClr val="tx1"/>
                </a:solidFill>
              </a:rPr>
              <a:t>Swt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ruh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dirinya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diperlengkapi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seperangkat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yakni</a:t>
            </a:r>
            <a:r>
              <a:rPr lang="en-US" b="1" dirty="0">
                <a:solidFill>
                  <a:schemeClr val="tx1"/>
                </a:solidFill>
              </a:rPr>
              <a:t>;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tauhid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fitrah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beragama</a:t>
            </a:r>
            <a:r>
              <a:rPr lang="en-US" b="1" dirty="0">
                <a:solidFill>
                  <a:schemeClr val="tx1"/>
                </a:solidFill>
              </a:rPr>
              <a:t>), </a:t>
            </a:r>
            <a:r>
              <a:rPr lang="en-US" b="1" dirty="0" err="1">
                <a:solidFill>
                  <a:schemeClr val="tx1"/>
                </a:solidFill>
              </a:rPr>
              <a:t>akal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hati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 err="1">
                <a:solidFill>
                  <a:schemeClr val="tx1"/>
                </a:solidFill>
              </a:rPr>
              <a:t>qalb</a:t>
            </a:r>
            <a:r>
              <a:rPr lang="en-US" b="1" dirty="0">
                <a:solidFill>
                  <a:schemeClr val="tx1"/>
                </a:solidFill>
              </a:rPr>
              <a:t>),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jasmani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Selain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positif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negatif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kelemahan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seperti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potensi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terjerumus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godaan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nafsu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setan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dikatakan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makhluk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paradoksal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yakni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kecenderungan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kebaikan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keburukan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sekaligus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 fontAlgn="base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Tujuan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penciptaan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khalifah</a:t>
            </a:r>
            <a:r>
              <a:rPr lang="en-US" b="1" dirty="0">
                <a:solidFill>
                  <a:schemeClr val="tx1"/>
                </a:solidFill>
              </a:rPr>
              <a:t> Allah </a:t>
            </a:r>
            <a:r>
              <a:rPr lang="en-US" b="1" dirty="0" err="1">
                <a:solidFill>
                  <a:schemeClr val="tx1"/>
                </a:solidFill>
              </a:rPr>
              <a:t>Swt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muka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bumi</a:t>
            </a:r>
            <a:r>
              <a:rPr lang="en-US" b="1" dirty="0">
                <a:solidFill>
                  <a:schemeClr val="tx1"/>
                </a:solidFill>
              </a:rPr>
              <a:t>.  Agar </a:t>
            </a:r>
            <a:r>
              <a:rPr lang="en-US" b="1" dirty="0" err="1">
                <a:solidFill>
                  <a:schemeClr val="tx1"/>
                </a:solidFill>
              </a:rPr>
              <a:t>selaras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pencipataan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hendaknya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konsep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sains-teknologi</a:t>
            </a:r>
            <a:r>
              <a:rPr lang="en-US" b="1" dirty="0">
                <a:solidFill>
                  <a:schemeClr val="tx1"/>
                </a:solidFill>
              </a:rPr>
              <a:t> modern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dikhotomis</a:t>
            </a:r>
            <a:r>
              <a:rPr lang="en-US" b="1" dirty="0">
                <a:solidFill>
                  <a:schemeClr val="tx1"/>
                </a:solidFill>
              </a:rPr>
              <a:t> agar </a:t>
            </a:r>
            <a:r>
              <a:rPr lang="en-US" b="1" dirty="0" err="1">
                <a:solidFill>
                  <a:schemeClr val="tx1"/>
                </a:solidFill>
              </a:rPr>
              <a:t>manusia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pribadi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terpecah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split personality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.  </a:t>
            </a:r>
            <a:r>
              <a:rPr lang="en-US" b="1" dirty="0" err="1">
                <a:solidFill>
                  <a:schemeClr val="tx1"/>
                </a:solidFill>
              </a:rPr>
              <a:t>Menyadari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kenyataan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perlu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integrasi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sains-teknologi</a:t>
            </a:r>
            <a:r>
              <a:rPr lang="en-US" b="1" dirty="0">
                <a:solidFill>
                  <a:schemeClr val="tx1"/>
                </a:solidFill>
              </a:rPr>
              <a:t> modern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ajaran</a:t>
            </a:r>
            <a:r>
              <a:rPr lang="en-US" b="1" dirty="0">
                <a:solidFill>
                  <a:schemeClr val="tx1"/>
                </a:solidFill>
              </a:rPr>
              <a:t> Islam.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643185" y="2878794"/>
            <a:ext cx="324048" cy="5963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0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3" y="-85339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802" y="1412776"/>
            <a:ext cx="5154830" cy="9915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itle 1"/>
          <p:cNvSpPr txBox="1"/>
          <p:nvPr/>
        </p:nvSpPr>
        <p:spPr>
          <a:xfrm>
            <a:off x="1155502" y="2675240"/>
            <a:ext cx="7160914" cy="118813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/>
            <a:r>
              <a:rPr lang="en-US" sz="4100" dirty="0" err="1" smtClean="0">
                <a:solidFill>
                  <a:schemeClr val="accent6">
                    <a:lumMod val="50000"/>
                  </a:schemeClr>
                </a:solidFill>
              </a:rPr>
              <a:t>Demikian</a:t>
            </a:r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100" dirty="0" err="1" smtClean="0">
                <a:solidFill>
                  <a:schemeClr val="accent6">
                    <a:lumMod val="50000"/>
                  </a:schemeClr>
                </a:solidFill>
              </a:rPr>
              <a:t>Terima</a:t>
            </a:r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100" dirty="0" err="1" smtClean="0">
                <a:solidFill>
                  <a:schemeClr val="accent6">
                    <a:lumMod val="50000"/>
                  </a:schemeClr>
                </a:solidFill>
              </a:rPr>
              <a:t>Kasih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Picture 2" descr="Swiss Izinkan Siswa Muslim Tak Salaman dengan Guru Wani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251" y="4149080"/>
            <a:ext cx="301792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ingle Corner Rectangle 2"/>
          <p:cNvSpPr/>
          <p:nvPr/>
        </p:nvSpPr>
        <p:spPr>
          <a:xfrm>
            <a:off x="179705" y="2546985"/>
            <a:ext cx="3420110" cy="1548765"/>
          </a:xfrm>
          <a:prstGeom prst="snip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PENDAHULUAN</a:t>
            </a:r>
            <a:endParaRPr lang="en-US" sz="3200" b="1" dirty="0"/>
          </a:p>
        </p:txBody>
      </p:sp>
      <p:sp>
        <p:nvSpPr>
          <p:cNvPr id="11" name="Right Arrow 10"/>
          <p:cNvSpPr/>
          <p:nvPr/>
        </p:nvSpPr>
        <p:spPr>
          <a:xfrm>
            <a:off x="3617650" y="3326651"/>
            <a:ext cx="306278" cy="216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and Round Single Corner Rectangle 18"/>
          <p:cNvSpPr/>
          <p:nvPr/>
        </p:nvSpPr>
        <p:spPr>
          <a:xfrm>
            <a:off x="3923928" y="1325379"/>
            <a:ext cx="4860653" cy="4218543"/>
          </a:xfrm>
          <a:prstGeom prst="snip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/>
              <a:t>Perdebatan</a:t>
            </a:r>
            <a:r>
              <a:rPr lang="en-US" sz="1600" dirty="0"/>
              <a:t> </a:t>
            </a:r>
            <a:r>
              <a:rPr lang="en-US" sz="1600" dirty="0" err="1"/>
              <a:t>dikhotomi</a:t>
            </a:r>
            <a:r>
              <a:rPr lang="en-US" sz="1600" dirty="0"/>
              <a:t>--</a:t>
            </a:r>
            <a:r>
              <a:rPr lang="en-US" sz="1600" dirty="0" err="1"/>
              <a:t>sains</a:t>
            </a:r>
            <a:r>
              <a:rPr lang="en-US" sz="1600" dirty="0"/>
              <a:t> modern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 </a:t>
            </a:r>
            <a:r>
              <a:rPr lang="en-US" sz="1600" dirty="0" err="1"/>
              <a:t>keislaman</a:t>
            </a:r>
            <a:r>
              <a:rPr lang="en-US" sz="1600" dirty="0"/>
              <a:t>--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sekarang</a:t>
            </a:r>
            <a:r>
              <a:rPr lang="en-US" sz="1600" dirty="0"/>
              <a:t> </a:t>
            </a:r>
            <a:r>
              <a:rPr lang="en-US" sz="1600" dirty="0" err="1"/>
              <a:t>masih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problem </a:t>
            </a:r>
            <a:r>
              <a:rPr lang="en-US" sz="1600" dirty="0" err="1"/>
              <a:t>krusial</a:t>
            </a:r>
            <a:r>
              <a:rPr lang="en-US" sz="1600" dirty="0"/>
              <a:t> </a:t>
            </a:r>
            <a:r>
              <a:rPr lang="en-US" sz="1600" dirty="0" err="1"/>
              <a:t>dikalangan</a:t>
            </a:r>
            <a:r>
              <a:rPr lang="en-US" sz="1600" dirty="0"/>
              <a:t> </a:t>
            </a:r>
            <a:r>
              <a:rPr lang="en-US" sz="1600" dirty="0" err="1"/>
              <a:t>cendekiawan</a:t>
            </a:r>
            <a:r>
              <a:rPr lang="en-US" sz="1600" dirty="0"/>
              <a:t> Muslim. </a:t>
            </a:r>
            <a:r>
              <a:rPr lang="en-US" sz="1600" dirty="0" err="1"/>
              <a:t>Sains</a:t>
            </a:r>
            <a:r>
              <a:rPr lang="en-US" sz="1600" dirty="0"/>
              <a:t> </a:t>
            </a:r>
            <a:r>
              <a:rPr lang="en-US" sz="1600" dirty="0" err="1"/>
              <a:t>keislaman</a:t>
            </a:r>
            <a:r>
              <a:rPr lang="en-US" sz="1600" dirty="0"/>
              <a:t> </a:t>
            </a:r>
            <a:r>
              <a:rPr lang="en-US" sz="1600" dirty="0" err="1"/>
              <a:t>dipahami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 yang </a:t>
            </a:r>
            <a:r>
              <a:rPr lang="en-US" sz="1600" dirty="0" err="1"/>
              <a:t>berbasiskan</a:t>
            </a:r>
            <a:r>
              <a:rPr lang="en-US" sz="1600" dirty="0"/>
              <a:t> </a:t>
            </a:r>
            <a:r>
              <a:rPr lang="en-US" sz="1600" dirty="0" err="1"/>
              <a:t>wahyu</a:t>
            </a:r>
            <a:r>
              <a:rPr lang="en-US" sz="1600" dirty="0"/>
              <a:t>, </a:t>
            </a:r>
            <a:r>
              <a:rPr lang="en-US" sz="1600" dirty="0" err="1"/>
              <a:t>hadits</a:t>
            </a:r>
            <a:r>
              <a:rPr lang="en-US" sz="1600" dirty="0"/>
              <a:t> </a:t>
            </a:r>
            <a:r>
              <a:rPr lang="en-US" sz="1600" dirty="0" err="1"/>
              <a:t>Nabi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ijtihad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ulama</a:t>
            </a:r>
            <a:r>
              <a:rPr lang="en-US" sz="1600" dirty="0"/>
              <a:t>. </a:t>
            </a:r>
            <a:r>
              <a:rPr lang="en-US" sz="1600" dirty="0" err="1"/>
              <a:t>Sedangkan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 modern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 </a:t>
            </a:r>
            <a:r>
              <a:rPr lang="en-US" sz="1600" dirty="0" err="1"/>
              <a:t>berbasis</a:t>
            </a:r>
            <a:r>
              <a:rPr lang="en-US" sz="1600" dirty="0"/>
              <a:t> </a:t>
            </a:r>
            <a:r>
              <a:rPr lang="en-US" sz="1600" dirty="0" err="1"/>
              <a:t>eksperimentasi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penalaran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data yang </a:t>
            </a:r>
            <a:r>
              <a:rPr lang="en-US" sz="1600" dirty="0" err="1"/>
              <a:t>empiris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. </a:t>
            </a:r>
            <a:r>
              <a:rPr lang="en-US" sz="1600" dirty="0" err="1"/>
              <a:t>Keduanya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wilayah</a:t>
            </a:r>
            <a:r>
              <a:rPr lang="en-US" sz="1600" dirty="0"/>
              <a:t> </a:t>
            </a:r>
            <a:r>
              <a:rPr lang="en-US" sz="1600" dirty="0" err="1"/>
              <a:t>masing-masing</a:t>
            </a:r>
            <a:r>
              <a:rPr lang="en-US" sz="1600" dirty="0"/>
              <a:t>, </a:t>
            </a:r>
            <a:r>
              <a:rPr lang="en-US" sz="1600" dirty="0" err="1"/>
              <a:t>terpisah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,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segi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formal-material,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, </a:t>
            </a:r>
            <a:r>
              <a:rPr lang="en-US" sz="1600" dirty="0" err="1"/>
              <a:t>kriteria</a:t>
            </a:r>
            <a:r>
              <a:rPr lang="en-US" sz="1600" dirty="0"/>
              <a:t> </a:t>
            </a:r>
            <a:r>
              <a:rPr lang="en-US" sz="1600" dirty="0" err="1"/>
              <a:t>kebenaran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peran</a:t>
            </a:r>
            <a:r>
              <a:rPr lang="en-US" sz="1600" dirty="0"/>
              <a:t> yang </a:t>
            </a:r>
            <a:r>
              <a:rPr lang="en-US" sz="1600" dirty="0" err="1"/>
              <a:t>dimainkan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ingle Corner Rectangle 2"/>
          <p:cNvSpPr/>
          <p:nvPr/>
        </p:nvSpPr>
        <p:spPr>
          <a:xfrm>
            <a:off x="179705" y="2546985"/>
            <a:ext cx="3420110" cy="1548765"/>
          </a:xfrm>
          <a:prstGeom prst="snip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PENDAHULUAN</a:t>
            </a:r>
            <a:endParaRPr lang="en-US" sz="3200" b="1" dirty="0"/>
          </a:p>
        </p:txBody>
      </p:sp>
      <p:sp>
        <p:nvSpPr>
          <p:cNvPr id="11" name="Right Arrow 10"/>
          <p:cNvSpPr/>
          <p:nvPr/>
        </p:nvSpPr>
        <p:spPr>
          <a:xfrm>
            <a:off x="3617650" y="3326651"/>
            <a:ext cx="306278" cy="216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and Round Single Corner Rectangle 18"/>
          <p:cNvSpPr/>
          <p:nvPr/>
        </p:nvSpPr>
        <p:spPr>
          <a:xfrm>
            <a:off x="3887742" y="1665183"/>
            <a:ext cx="4860653" cy="3312368"/>
          </a:xfrm>
          <a:prstGeom prst="snip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Ada </a:t>
            </a:r>
            <a:r>
              <a:rPr lang="en-US" sz="1600" dirty="0"/>
              <a:t>ide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gagasan</a:t>
            </a:r>
            <a:r>
              <a:rPr lang="en-US" sz="1600" dirty="0"/>
              <a:t> </a:t>
            </a:r>
            <a:r>
              <a:rPr lang="en-US" sz="1600" dirty="0" err="1"/>
              <a:t>dikalangan</a:t>
            </a:r>
            <a:r>
              <a:rPr lang="en-US" sz="1600" dirty="0"/>
              <a:t> </a:t>
            </a:r>
            <a:r>
              <a:rPr lang="en-US" sz="1600" dirty="0" err="1"/>
              <a:t>ilmuwan</a:t>
            </a:r>
            <a:r>
              <a:rPr lang="en-US" sz="1600" dirty="0"/>
              <a:t> Muslim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mengintegrasikan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upaya</a:t>
            </a:r>
            <a:r>
              <a:rPr lang="en-US" sz="1600" dirty="0"/>
              <a:t> </a:t>
            </a:r>
            <a:r>
              <a:rPr lang="en-US" sz="1600" dirty="0" err="1"/>
              <a:t>Islamisasi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integrasi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upaya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menetralisasi</a:t>
            </a:r>
            <a:r>
              <a:rPr lang="en-US" sz="1600" dirty="0"/>
              <a:t> </a:t>
            </a:r>
            <a:r>
              <a:rPr lang="en-US" sz="1600" dirty="0" err="1"/>
              <a:t>pengaruh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Barat modern. Ide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diprakarsai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Syed Muhammad </a:t>
            </a:r>
            <a:r>
              <a:rPr lang="en-US" sz="1600" dirty="0" err="1"/>
              <a:t>Naquib</a:t>
            </a:r>
            <a:r>
              <a:rPr lang="en-US" sz="1600" dirty="0"/>
              <a:t> al-</a:t>
            </a:r>
            <a:r>
              <a:rPr lang="en-US" sz="1600" dirty="0" err="1"/>
              <a:t>Attas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Isma’il</a:t>
            </a:r>
            <a:r>
              <a:rPr lang="en-US" sz="1600" dirty="0"/>
              <a:t> </a:t>
            </a:r>
            <a:r>
              <a:rPr lang="en-US" sz="1600" dirty="0" err="1"/>
              <a:t>Raj’i</a:t>
            </a:r>
            <a:r>
              <a:rPr lang="en-US" sz="1600" dirty="0"/>
              <a:t> al-</a:t>
            </a:r>
            <a:r>
              <a:rPr lang="en-US" sz="1600" dirty="0" err="1"/>
              <a:t>Faruqi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5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ingle Corner Rectangle 2"/>
          <p:cNvSpPr/>
          <p:nvPr/>
        </p:nvSpPr>
        <p:spPr>
          <a:xfrm>
            <a:off x="179705" y="2546985"/>
            <a:ext cx="3420110" cy="1548765"/>
          </a:xfrm>
          <a:prstGeom prst="snip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PENDAHULUAN</a:t>
            </a:r>
            <a:endParaRPr lang="en-US" sz="3200" b="1" dirty="0"/>
          </a:p>
        </p:txBody>
      </p:sp>
      <p:sp>
        <p:nvSpPr>
          <p:cNvPr id="11" name="Right Arrow 10"/>
          <p:cNvSpPr/>
          <p:nvPr/>
        </p:nvSpPr>
        <p:spPr>
          <a:xfrm>
            <a:off x="3617650" y="3326651"/>
            <a:ext cx="306278" cy="216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and Round Single Corner Rectangle 18"/>
          <p:cNvSpPr/>
          <p:nvPr/>
        </p:nvSpPr>
        <p:spPr>
          <a:xfrm>
            <a:off x="3887742" y="404664"/>
            <a:ext cx="4860653" cy="5976664"/>
          </a:xfrm>
          <a:prstGeom prst="snip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al-</a:t>
            </a:r>
            <a:r>
              <a:rPr lang="en-US" sz="1400" dirty="0" err="1" smtClean="0"/>
              <a:t>Attas</a:t>
            </a:r>
            <a:r>
              <a:rPr lang="en-US" sz="1400" dirty="0"/>
              <a:t>,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 yang </a:t>
            </a:r>
            <a:r>
              <a:rPr lang="en-US" sz="1400" dirty="0" err="1"/>
              <a:t>tersebar</a:t>
            </a:r>
            <a:r>
              <a:rPr lang="en-US" sz="1400" dirty="0"/>
              <a:t> </a:t>
            </a:r>
            <a:r>
              <a:rPr lang="en-US" sz="1400" dirty="0" err="1"/>
              <a:t>sampai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</a:t>
            </a:r>
            <a:r>
              <a:rPr lang="en-US" sz="1400" dirty="0" err="1"/>
              <a:t>tengah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dunia</a:t>
            </a:r>
            <a:r>
              <a:rPr lang="en-US" sz="1400" dirty="0"/>
              <a:t>,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Islam,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diwarnai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corak</a:t>
            </a:r>
            <a:r>
              <a:rPr lang="en-US" sz="1400" dirty="0"/>
              <a:t> </a:t>
            </a:r>
            <a:r>
              <a:rPr lang="en-US" sz="1400" dirty="0" err="1"/>
              <a:t>budaya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peradaban</a:t>
            </a:r>
            <a:r>
              <a:rPr lang="en-US" sz="1400" dirty="0"/>
              <a:t> Barat. </a:t>
            </a:r>
            <a:r>
              <a:rPr lang="en-US" sz="1400" dirty="0" err="1"/>
              <a:t>Sementara</a:t>
            </a:r>
            <a:r>
              <a:rPr lang="en-US" sz="1400" dirty="0"/>
              <a:t> </a:t>
            </a:r>
            <a:r>
              <a:rPr lang="en-US" sz="1400" dirty="0" err="1"/>
              <a:t>peradaban</a:t>
            </a:r>
            <a:r>
              <a:rPr lang="en-US" sz="1400" dirty="0"/>
              <a:t> Barat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melahirkan</a:t>
            </a:r>
            <a:r>
              <a:rPr lang="en-US" sz="1400" dirty="0"/>
              <a:t> </a:t>
            </a:r>
            <a:r>
              <a:rPr lang="en-US" sz="1400" dirty="0" err="1"/>
              <a:t>kebingungan</a:t>
            </a:r>
            <a:r>
              <a:rPr lang="en-US" sz="1400" dirty="0"/>
              <a:t>. </a:t>
            </a:r>
            <a:r>
              <a:rPr lang="en-US" sz="1400" dirty="0" err="1"/>
              <a:t>Peradaban</a:t>
            </a:r>
            <a:r>
              <a:rPr lang="en-US" sz="1400" dirty="0"/>
              <a:t> yang </a:t>
            </a:r>
            <a:r>
              <a:rPr lang="en-US" sz="1400" dirty="0" err="1"/>
              <a:t>lahir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 Barat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kehilangan</a:t>
            </a:r>
            <a:r>
              <a:rPr lang="en-US" sz="1400" dirty="0"/>
              <a:t> </a:t>
            </a:r>
            <a:r>
              <a:rPr lang="en-US" sz="1400" dirty="0" err="1"/>
              <a:t>hakikat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menyebabkan</a:t>
            </a:r>
            <a:r>
              <a:rPr lang="en-US" sz="1400" dirty="0"/>
              <a:t> </a:t>
            </a:r>
            <a:r>
              <a:rPr lang="en-US" sz="1400" dirty="0" err="1"/>
              <a:t>kekacauan</a:t>
            </a:r>
            <a:r>
              <a:rPr lang="en-US" sz="1400" dirty="0"/>
              <a:t> </a:t>
            </a:r>
            <a:r>
              <a:rPr lang="en-US" sz="1400" dirty="0" err="1"/>
              <a:t>hidup</a:t>
            </a:r>
            <a:r>
              <a:rPr lang="en-US" sz="1400" dirty="0"/>
              <a:t> </a:t>
            </a:r>
            <a:r>
              <a:rPr lang="en-US" sz="1400" dirty="0" err="1"/>
              <a:t>manusia</a:t>
            </a:r>
            <a:r>
              <a:rPr lang="en-US" sz="1400" dirty="0"/>
              <a:t>.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al-</a:t>
            </a:r>
            <a:r>
              <a:rPr lang="en-US" sz="1400" dirty="0" err="1"/>
              <a:t>Attas</a:t>
            </a:r>
            <a:r>
              <a:rPr lang="en-US" sz="1400" dirty="0"/>
              <a:t> </a:t>
            </a:r>
            <a:r>
              <a:rPr lang="en-US" sz="1400" dirty="0" err="1"/>
              <a:t>memandang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peradaban</a:t>
            </a:r>
            <a:r>
              <a:rPr lang="en-US" sz="1400" dirty="0"/>
              <a:t> Barat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layak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dikonsumsi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dipilih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dipilah</a:t>
            </a:r>
            <a:r>
              <a:rPr lang="en-US" sz="1400" dirty="0"/>
              <a:t>, yang </a:t>
            </a:r>
            <a:r>
              <a:rPr lang="en-US" sz="1400" dirty="0" err="1"/>
              <a:t>sejati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yang </a:t>
            </a:r>
            <a:r>
              <a:rPr lang="en-US" sz="1400" dirty="0" err="1"/>
              <a:t>bercampur</a:t>
            </a:r>
            <a:r>
              <a:rPr lang="en-US" sz="1400" dirty="0"/>
              <a:t> </a:t>
            </a:r>
            <a:r>
              <a:rPr lang="en-US" sz="1400" dirty="0" err="1" smtClean="0"/>
              <a:t>palsu</a:t>
            </a:r>
            <a:r>
              <a:rPr lang="en-US" sz="14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smtClean="0"/>
              <a:t>al-</a:t>
            </a:r>
            <a:r>
              <a:rPr lang="en-US" sz="1200" dirty="0" err="1" smtClean="0"/>
              <a:t>Faruqi</a:t>
            </a:r>
            <a:r>
              <a:rPr lang="en-US" sz="1200" dirty="0"/>
              <a:t>, </a:t>
            </a:r>
            <a:r>
              <a:rPr lang="en-US" sz="1200" dirty="0" err="1"/>
              <a:t>Islamisasi</a:t>
            </a:r>
            <a:r>
              <a:rPr lang="en-US" sz="1200" dirty="0"/>
              <a:t> </a:t>
            </a:r>
            <a:r>
              <a:rPr lang="en-US" sz="1200" dirty="0" err="1"/>
              <a:t>pengetahuan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mengamati</a:t>
            </a:r>
            <a:r>
              <a:rPr lang="en-US" sz="1200" dirty="0"/>
              <a:t> </a:t>
            </a:r>
            <a:r>
              <a:rPr lang="en-US" sz="1200" dirty="0" err="1"/>
              <a:t>sejumlah</a:t>
            </a:r>
            <a:r>
              <a:rPr lang="en-US" sz="1200" dirty="0"/>
              <a:t> </a:t>
            </a:r>
            <a:r>
              <a:rPr lang="en-US" sz="1200" dirty="0" err="1"/>
              <a:t>prinsip</a:t>
            </a:r>
            <a:r>
              <a:rPr lang="en-US" sz="1200" dirty="0"/>
              <a:t> yang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esensi</a:t>
            </a:r>
            <a:r>
              <a:rPr lang="en-US" sz="1200" dirty="0"/>
              <a:t> Islam.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menuangkan</a:t>
            </a:r>
            <a:r>
              <a:rPr lang="en-US" sz="1200" dirty="0"/>
              <a:t> </a:t>
            </a:r>
            <a:r>
              <a:rPr lang="en-US" sz="1200" dirty="0" err="1"/>
              <a:t>kembali</a:t>
            </a:r>
            <a:r>
              <a:rPr lang="en-US" sz="1200" dirty="0"/>
              <a:t> </a:t>
            </a:r>
            <a:r>
              <a:rPr lang="en-US" sz="1200" dirty="0" err="1"/>
              <a:t>disiplin</a:t>
            </a:r>
            <a:r>
              <a:rPr lang="en-US" sz="1200" dirty="0"/>
              <a:t>- </a:t>
            </a:r>
            <a:r>
              <a:rPr lang="en-US" sz="1200" dirty="0" err="1"/>
              <a:t>disiplin</a:t>
            </a:r>
            <a:r>
              <a:rPr lang="en-US" sz="1200" dirty="0"/>
              <a:t> di </a:t>
            </a:r>
            <a:r>
              <a:rPr lang="en-US" sz="1200" dirty="0" err="1"/>
              <a:t>bawah</a:t>
            </a:r>
            <a:r>
              <a:rPr lang="en-US" sz="1200" dirty="0"/>
              <a:t> </a:t>
            </a:r>
            <a:r>
              <a:rPr lang="en-US" sz="1200" dirty="0" err="1"/>
              <a:t>kerangka</a:t>
            </a:r>
            <a:r>
              <a:rPr lang="en-US" sz="1200" dirty="0"/>
              <a:t> Islam, </a:t>
            </a:r>
            <a:r>
              <a:rPr lang="en-US" sz="1200" dirty="0" err="1"/>
              <a:t>berarti</a:t>
            </a:r>
            <a:r>
              <a:rPr lang="en-US" sz="1200" dirty="0"/>
              <a:t>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teori-teori</a:t>
            </a:r>
            <a:r>
              <a:rPr lang="en-US" sz="1200" dirty="0"/>
              <a:t>, </a:t>
            </a:r>
            <a:r>
              <a:rPr lang="en-US" sz="1200" dirty="0" err="1"/>
              <a:t>metode</a:t>
            </a:r>
            <a:r>
              <a:rPr lang="en-US" sz="1200" dirty="0"/>
              <a:t>, </a:t>
            </a:r>
            <a:r>
              <a:rPr lang="en-US" sz="1200" dirty="0" err="1"/>
              <a:t>prinsip-prinsip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tujuan-tujuan</a:t>
            </a:r>
            <a:r>
              <a:rPr lang="en-US" sz="1200" dirty="0"/>
              <a:t> </a:t>
            </a:r>
            <a:r>
              <a:rPr lang="en-US" sz="1200" dirty="0" err="1"/>
              <a:t>tunduk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keesaan</a:t>
            </a:r>
            <a:r>
              <a:rPr lang="en-US" sz="1200" dirty="0"/>
              <a:t> Allah, </a:t>
            </a:r>
            <a:r>
              <a:rPr lang="en-US" sz="1200" dirty="0" err="1"/>
              <a:t>kesatuan</a:t>
            </a:r>
            <a:r>
              <a:rPr lang="en-US" sz="1200" dirty="0"/>
              <a:t> </a:t>
            </a:r>
            <a:r>
              <a:rPr lang="en-US" sz="1200" dirty="0" err="1"/>
              <a:t>alam</a:t>
            </a:r>
            <a:r>
              <a:rPr lang="en-US" sz="1200" dirty="0"/>
              <a:t> </a:t>
            </a:r>
            <a:r>
              <a:rPr lang="en-US" sz="1200" dirty="0" err="1"/>
              <a:t>semesta</a:t>
            </a:r>
            <a:r>
              <a:rPr lang="en-US" sz="1200" dirty="0"/>
              <a:t>, </a:t>
            </a:r>
            <a:r>
              <a:rPr lang="en-US" sz="1200" dirty="0" err="1"/>
              <a:t>kesatuan</a:t>
            </a:r>
            <a:r>
              <a:rPr lang="en-US" sz="1200" dirty="0"/>
              <a:t> </a:t>
            </a:r>
            <a:r>
              <a:rPr lang="en-US" sz="1200" dirty="0" err="1"/>
              <a:t>kebenaran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 smtClean="0"/>
              <a:t>kesatuan</a:t>
            </a:r>
            <a:r>
              <a:rPr lang="en-US" sz="1200" dirty="0" smtClean="0"/>
              <a:t>. </a:t>
            </a:r>
            <a:r>
              <a:rPr lang="en-US" sz="1200" dirty="0" err="1" smtClean="0"/>
              <a:t>pengetahuan</a:t>
            </a:r>
            <a:r>
              <a:rPr lang="en-US" sz="1200" dirty="0"/>
              <a:t>, </a:t>
            </a:r>
            <a:r>
              <a:rPr lang="en-US" sz="1200" dirty="0" err="1"/>
              <a:t>kesatuan</a:t>
            </a:r>
            <a:r>
              <a:rPr lang="en-US" sz="1200" dirty="0"/>
              <a:t> </a:t>
            </a:r>
            <a:r>
              <a:rPr lang="en-US" sz="1200" dirty="0" err="1"/>
              <a:t>hidup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kesatuan</a:t>
            </a:r>
            <a:r>
              <a:rPr lang="en-US" sz="1200" dirty="0"/>
              <a:t> </a:t>
            </a:r>
            <a:r>
              <a:rPr lang="en-US" sz="1200" dirty="0" err="1"/>
              <a:t>umat</a:t>
            </a:r>
            <a:r>
              <a:rPr lang="en-US" sz="1200" dirty="0"/>
              <a:t> </a:t>
            </a:r>
            <a:r>
              <a:rPr lang="en-US" sz="1200" dirty="0" err="1" smtClean="0"/>
              <a:t>manusia</a:t>
            </a:r>
            <a:r>
              <a:rPr lang="en-US" sz="1200" dirty="0" smtClean="0"/>
              <a:t>. </a:t>
            </a:r>
            <a:r>
              <a:rPr lang="en-US" sz="1200" dirty="0" err="1" smtClean="0"/>
              <a:t>Menurut</a:t>
            </a:r>
            <a:r>
              <a:rPr lang="en-US" sz="1200" dirty="0" smtClean="0"/>
              <a:t> </a:t>
            </a:r>
            <a:r>
              <a:rPr lang="en-US" sz="1200" dirty="0"/>
              <a:t>al-</a:t>
            </a:r>
            <a:r>
              <a:rPr lang="en-US" sz="1200" dirty="0" err="1"/>
              <a:t>Faruqi</a:t>
            </a:r>
            <a:r>
              <a:rPr lang="en-US" sz="1200" dirty="0"/>
              <a:t>, </a:t>
            </a:r>
            <a:r>
              <a:rPr lang="en-US" sz="1200" dirty="0" err="1"/>
              <a:t>peradaban</a:t>
            </a:r>
            <a:r>
              <a:rPr lang="en-US" sz="1200" dirty="0"/>
              <a:t> Barat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westernisasi</a:t>
            </a:r>
            <a:r>
              <a:rPr lang="en-US" sz="1200" dirty="0"/>
              <a:t>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membawa</a:t>
            </a:r>
            <a:r>
              <a:rPr lang="en-US" sz="1200" dirty="0"/>
              <a:t> </a:t>
            </a:r>
            <a:r>
              <a:rPr lang="en-US" sz="1200" dirty="0" err="1"/>
              <a:t>efek</a:t>
            </a:r>
            <a:r>
              <a:rPr lang="en-US" sz="1200" dirty="0"/>
              <a:t> </a:t>
            </a:r>
            <a:r>
              <a:rPr lang="en-US" sz="1200" dirty="0" err="1"/>
              <a:t>negatif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umat</a:t>
            </a:r>
            <a:r>
              <a:rPr lang="en-US" sz="1200" dirty="0"/>
              <a:t> Islam. Di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</a:t>
            </a:r>
            <a:r>
              <a:rPr lang="en-US" sz="1200" dirty="0" err="1"/>
              <a:t>umat</a:t>
            </a:r>
            <a:r>
              <a:rPr lang="en-US" sz="1200" dirty="0"/>
              <a:t> Islam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berkenalan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peradaban</a:t>
            </a:r>
            <a:r>
              <a:rPr lang="en-US" sz="1200" dirty="0"/>
              <a:t> Barat modern, </a:t>
            </a:r>
            <a:r>
              <a:rPr lang="en-US" sz="1200" dirty="0" err="1"/>
              <a:t>tetapi</a:t>
            </a:r>
            <a:r>
              <a:rPr lang="en-US" sz="1200" dirty="0"/>
              <a:t> di </a:t>
            </a:r>
            <a:r>
              <a:rPr lang="en-US" sz="1200" dirty="0" err="1"/>
              <a:t>pihak</a:t>
            </a:r>
            <a:r>
              <a:rPr lang="en-US" sz="1200" dirty="0"/>
              <a:t> lain </a:t>
            </a:r>
            <a:r>
              <a:rPr lang="en-US" sz="1200" dirty="0" err="1"/>
              <a:t>mereka</a:t>
            </a:r>
            <a:r>
              <a:rPr lang="en-US" sz="1200" dirty="0"/>
              <a:t> </a:t>
            </a:r>
            <a:r>
              <a:rPr lang="en-US" sz="1200" dirty="0" err="1"/>
              <a:t>kehilangan</a:t>
            </a:r>
            <a:r>
              <a:rPr lang="en-US" sz="1200" dirty="0"/>
              <a:t> </a:t>
            </a:r>
            <a:r>
              <a:rPr lang="en-US" sz="1200" dirty="0" err="1"/>
              <a:t>pijakan</a:t>
            </a:r>
            <a:r>
              <a:rPr lang="en-US" sz="1200" dirty="0"/>
              <a:t> yang </a:t>
            </a:r>
            <a:r>
              <a:rPr lang="en-US" sz="1200" dirty="0" err="1"/>
              <a:t>kokoh</a:t>
            </a:r>
            <a:r>
              <a:rPr lang="en-US" sz="1200" dirty="0"/>
              <a:t>, </a:t>
            </a:r>
            <a:r>
              <a:rPr lang="en-US" sz="1200" dirty="0" err="1"/>
              <a:t>yaitu</a:t>
            </a:r>
            <a:r>
              <a:rPr lang="en-US" sz="1200" dirty="0"/>
              <a:t> </a:t>
            </a:r>
            <a:r>
              <a:rPr lang="en-US" sz="1200" dirty="0" err="1"/>
              <a:t>pedoman</a:t>
            </a:r>
            <a:r>
              <a:rPr lang="en-US" sz="1200" dirty="0"/>
              <a:t> </a:t>
            </a:r>
            <a:r>
              <a:rPr lang="en-US" sz="1200" dirty="0" err="1"/>
              <a:t>hidup</a:t>
            </a:r>
            <a:r>
              <a:rPr lang="en-US" sz="1200" dirty="0"/>
              <a:t> yang </a:t>
            </a:r>
            <a:r>
              <a:rPr lang="en-US" sz="1200" dirty="0" err="1"/>
              <a:t>bersumber</a:t>
            </a:r>
            <a:r>
              <a:rPr lang="en-US" sz="1200" dirty="0"/>
              <a:t> moral agama.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1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7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-36132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nip and Round Single Corner Rectangle 18"/>
          <p:cNvSpPr/>
          <p:nvPr/>
        </p:nvSpPr>
        <p:spPr>
          <a:xfrm>
            <a:off x="2987825" y="404664"/>
            <a:ext cx="5904656" cy="6192687"/>
          </a:xfrm>
          <a:prstGeom prst="snip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Imam al-</a:t>
            </a:r>
            <a:r>
              <a:rPr lang="en-US" sz="2400" dirty="0" err="1"/>
              <a:t>Ghazali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kitab</a:t>
            </a:r>
            <a:r>
              <a:rPr lang="en-US" sz="2400" dirty="0"/>
              <a:t> </a:t>
            </a:r>
            <a:r>
              <a:rPr lang="en-US" sz="2400" i="1" dirty="0" err="1"/>
              <a:t>Jawahir</a:t>
            </a:r>
            <a:r>
              <a:rPr lang="en-US" sz="2400" i="1" dirty="0"/>
              <a:t> al-Qur’an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 err="1"/>
              <a:t>Ihya</a:t>
            </a:r>
            <a:r>
              <a:rPr lang="en-US" sz="2400" i="1" dirty="0"/>
              <a:t> ‘Ulm </a:t>
            </a:r>
            <a:r>
              <a:rPr lang="en-US" sz="2400" i="1" dirty="0" smtClean="0"/>
              <a:t>al-Din.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al-Qur’an </a:t>
            </a:r>
            <a:r>
              <a:rPr lang="en-US" sz="2400" dirty="0" err="1"/>
              <a:t>tersusun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immateri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jasmani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ruhani</a:t>
            </a:r>
            <a:r>
              <a:rPr lang="en-US" sz="2400" dirty="0"/>
              <a:t>. Akan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spiritualnya</a:t>
            </a:r>
            <a:r>
              <a:rPr lang="en-US" sz="2400" dirty="0"/>
              <a:t>, </a:t>
            </a:r>
            <a:r>
              <a:rPr lang="en-US" sz="2400" dirty="0" err="1"/>
              <a:t>ruhani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jiwa</a:t>
            </a:r>
            <a:endParaRPr lang="en-US" sz="2400" dirty="0"/>
          </a:p>
          <a:p>
            <a:pPr lvl="0" algn="just"/>
            <a:endParaRPr lang="en-US" sz="1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Oval 1"/>
          <p:cNvSpPr/>
          <p:nvPr/>
        </p:nvSpPr>
        <p:spPr>
          <a:xfrm>
            <a:off x="744" y="2110076"/>
            <a:ext cx="2555032" cy="29523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HAKIKAT DAN POTENSI MANUSIA</a:t>
            </a:r>
            <a:endParaRPr lang="en-US" sz="2400" b="1" dirty="0"/>
          </a:p>
        </p:txBody>
      </p:sp>
      <p:sp>
        <p:nvSpPr>
          <p:cNvPr id="4" name="Right Arrow 3"/>
          <p:cNvSpPr/>
          <p:nvPr/>
        </p:nvSpPr>
        <p:spPr>
          <a:xfrm>
            <a:off x="2555776" y="3429000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-36132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nip and Round Single Corner Rectangle 18"/>
          <p:cNvSpPr/>
          <p:nvPr/>
        </p:nvSpPr>
        <p:spPr>
          <a:xfrm>
            <a:off x="2987825" y="404664"/>
            <a:ext cx="5904656" cy="6192687"/>
          </a:xfrm>
          <a:prstGeom prst="snip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P</a:t>
            </a:r>
            <a:r>
              <a:rPr lang="en-US" sz="2400" dirty="0" err="1" smtClean="0"/>
              <a:t>enelitian</a:t>
            </a:r>
            <a:r>
              <a:rPr lang="en-US" sz="2400" dirty="0" smtClean="0"/>
              <a:t> </a:t>
            </a:r>
            <a:r>
              <a:rPr lang="en-US" sz="2400" dirty="0"/>
              <a:t>M. </a:t>
            </a:r>
            <a:r>
              <a:rPr lang="en-US" sz="2400" dirty="0" err="1"/>
              <a:t>Yasir</a:t>
            </a:r>
            <a:r>
              <a:rPr lang="en-US" sz="2400" dirty="0"/>
              <a:t> </a:t>
            </a:r>
            <a:r>
              <a:rPr lang="en-US" sz="2400" dirty="0" err="1"/>
              <a:t>Nasution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al-</a:t>
            </a:r>
            <a:r>
              <a:rPr lang="en-US" sz="2400" dirty="0" err="1"/>
              <a:t>Ghazali</a:t>
            </a:r>
            <a:r>
              <a:rPr lang="en-US" sz="2400" dirty="0"/>
              <a:t>, </a:t>
            </a:r>
            <a:r>
              <a:rPr lang="en-US" sz="2400" dirty="0" err="1"/>
              <a:t>berkesimpulan</a:t>
            </a:r>
            <a:r>
              <a:rPr lang="en-US" sz="2400" dirty="0"/>
              <a:t>; “</a:t>
            </a:r>
            <a:r>
              <a:rPr lang="en-US" sz="2400" dirty="0" err="1"/>
              <a:t>Hakikat</a:t>
            </a:r>
            <a:r>
              <a:rPr lang="en-US" sz="2400" dirty="0"/>
              <a:t> (</a:t>
            </a:r>
            <a:r>
              <a:rPr lang="en-US" sz="2400" dirty="0" err="1"/>
              <a:t>esensi</a:t>
            </a:r>
            <a:r>
              <a:rPr lang="en-US" sz="2400" dirty="0"/>
              <a:t>)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/>
              <a:t>al-</a:t>
            </a:r>
            <a:r>
              <a:rPr lang="en-US" sz="2400" i="1" dirty="0" err="1"/>
              <a:t>qalb</a:t>
            </a:r>
            <a:r>
              <a:rPr lang="en-US" sz="2400" dirty="0"/>
              <a:t>, </a:t>
            </a:r>
            <a:r>
              <a:rPr lang="en-US" sz="2400" i="1" dirty="0"/>
              <a:t>al-</a:t>
            </a:r>
            <a:r>
              <a:rPr lang="en-US" sz="2400" i="1" dirty="0" err="1"/>
              <a:t>ruh</a:t>
            </a:r>
            <a:r>
              <a:rPr lang="en-US" sz="2400" dirty="0"/>
              <a:t>, </a:t>
            </a:r>
            <a:r>
              <a:rPr lang="en-US" sz="2400" i="1" dirty="0"/>
              <a:t>al-</a:t>
            </a:r>
            <a:r>
              <a:rPr lang="en-US" sz="2400" i="1" dirty="0" err="1"/>
              <a:t>nafs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al-‘</a:t>
            </a:r>
            <a:r>
              <a:rPr lang="en-US" sz="2400" i="1" dirty="0" err="1"/>
              <a:t>aql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substansi</a:t>
            </a:r>
            <a:r>
              <a:rPr lang="en-US" sz="2400" dirty="0"/>
              <a:t> immaterial yang </a:t>
            </a:r>
            <a:r>
              <a:rPr lang="en-US" sz="2400" dirty="0" err="1"/>
              <a:t>berdiri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i="1" dirty="0"/>
              <a:t>al-</a:t>
            </a:r>
            <a:r>
              <a:rPr lang="en-US" sz="2400" i="1" dirty="0" err="1"/>
              <a:t>amr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bertempat</a:t>
            </a:r>
            <a:r>
              <a:rPr lang="en-US" sz="2400" dirty="0"/>
              <a:t>,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menggerakkan</a:t>
            </a:r>
            <a:r>
              <a:rPr lang="en-US" sz="2400" dirty="0"/>
              <a:t>,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kekal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diciptakan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i="1" dirty="0" err="1"/>
              <a:t>qadim</a:t>
            </a:r>
            <a:r>
              <a:rPr lang="en-US" sz="2400" dirty="0"/>
              <a:t>)”</a:t>
            </a:r>
          </a:p>
          <a:p>
            <a:pPr lvl="0" algn="just"/>
            <a:endParaRPr lang="en-US" sz="1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Oval 1"/>
          <p:cNvSpPr/>
          <p:nvPr/>
        </p:nvSpPr>
        <p:spPr>
          <a:xfrm>
            <a:off x="744" y="2110076"/>
            <a:ext cx="2555032" cy="29523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HAKIKAT DAN POTENSI MANUSIA</a:t>
            </a:r>
            <a:endParaRPr lang="en-US" sz="2400" b="1" dirty="0"/>
          </a:p>
        </p:txBody>
      </p:sp>
      <p:sp>
        <p:nvSpPr>
          <p:cNvPr id="4" name="Right Arrow 3"/>
          <p:cNvSpPr/>
          <p:nvPr/>
        </p:nvSpPr>
        <p:spPr>
          <a:xfrm>
            <a:off x="2555776" y="3429000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2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-36132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nip and Round Single Corner Rectangle 18"/>
          <p:cNvSpPr/>
          <p:nvPr/>
        </p:nvSpPr>
        <p:spPr>
          <a:xfrm>
            <a:off x="2922962" y="1316153"/>
            <a:ext cx="5904656" cy="4225693"/>
          </a:xfrm>
          <a:prstGeom prst="snip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Namun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pendapat</a:t>
            </a:r>
            <a:r>
              <a:rPr lang="en-US" sz="2800" dirty="0">
                <a:solidFill>
                  <a:schemeClr val="tx1"/>
                </a:solidFill>
              </a:rPr>
              <a:t> lain, Ali </a:t>
            </a:r>
            <a:r>
              <a:rPr lang="en-US" sz="2800" dirty="0" err="1">
                <a:solidFill>
                  <a:schemeClr val="tx1"/>
                </a:solidFill>
              </a:rPr>
              <a:t>Issa</a:t>
            </a:r>
            <a:r>
              <a:rPr lang="en-US" sz="2800" dirty="0">
                <a:solidFill>
                  <a:schemeClr val="tx1"/>
                </a:solidFill>
              </a:rPr>
              <a:t> Othman </a:t>
            </a:r>
            <a:r>
              <a:rPr lang="en-US" sz="2800" dirty="0" err="1">
                <a:solidFill>
                  <a:schemeClr val="tx1"/>
                </a:solidFill>
              </a:rPr>
              <a:t>mengatakan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pandangan</a:t>
            </a:r>
            <a:r>
              <a:rPr lang="en-US" sz="2800" dirty="0">
                <a:solidFill>
                  <a:schemeClr val="tx1"/>
                </a:solidFill>
              </a:rPr>
              <a:t> al-</a:t>
            </a:r>
            <a:r>
              <a:rPr lang="en-US" sz="2800" dirty="0" err="1">
                <a:solidFill>
                  <a:schemeClr val="tx1"/>
                </a:solidFill>
              </a:rPr>
              <a:t>Ghazali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membedakan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manusia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makhluk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lainnya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sifat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rohnya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disamakan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manusia</a:t>
            </a:r>
            <a:endParaRPr lang="en-US" sz="2800" dirty="0">
              <a:solidFill>
                <a:schemeClr val="tx1"/>
              </a:solidFill>
            </a:endParaRPr>
          </a:p>
          <a:p>
            <a:pPr marL="447675" lvl="0" indent="-447675" algn="just">
              <a:buAutoNum type="arabicPeriod"/>
            </a:pPr>
            <a:endParaRPr lang="en-US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Oval 1"/>
          <p:cNvSpPr/>
          <p:nvPr/>
        </p:nvSpPr>
        <p:spPr>
          <a:xfrm>
            <a:off x="744" y="2110076"/>
            <a:ext cx="2555032" cy="29523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HAKIKAT DAN POTENSI MANUSIA</a:t>
            </a:r>
            <a:endParaRPr lang="en-US" sz="2400" b="1" dirty="0"/>
          </a:p>
        </p:txBody>
      </p:sp>
      <p:sp>
        <p:nvSpPr>
          <p:cNvPr id="4" name="Right Arrow 3"/>
          <p:cNvSpPr/>
          <p:nvPr/>
        </p:nvSpPr>
        <p:spPr>
          <a:xfrm>
            <a:off x="2555776" y="3429000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6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-36132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nip and Round Single Corner Rectangle 18"/>
          <p:cNvSpPr/>
          <p:nvPr/>
        </p:nvSpPr>
        <p:spPr>
          <a:xfrm>
            <a:off x="2922962" y="908720"/>
            <a:ext cx="5904656" cy="5472607"/>
          </a:xfrm>
          <a:prstGeom prst="snip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, di </a:t>
            </a:r>
            <a:r>
              <a:rPr lang="en-US" sz="2400" dirty="0" err="1"/>
              <a:t>antaranya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tauhid</a:t>
            </a:r>
            <a:r>
              <a:rPr lang="en-US" sz="2400" dirty="0"/>
              <a:t> (</a:t>
            </a:r>
            <a:r>
              <a:rPr lang="en-US" sz="2400" dirty="0" err="1"/>
              <a:t>fitrah</a:t>
            </a:r>
            <a:r>
              <a:rPr lang="en-US" sz="2400" dirty="0"/>
              <a:t> </a:t>
            </a:r>
            <a:r>
              <a:rPr lang="en-US" sz="2400" dirty="0" err="1"/>
              <a:t>beragama</a:t>
            </a:r>
            <a:r>
              <a:rPr lang="en-US" sz="2400" dirty="0"/>
              <a:t>), </a:t>
            </a:r>
            <a:r>
              <a:rPr lang="en-US" sz="2400" dirty="0" err="1"/>
              <a:t>akal</a:t>
            </a:r>
            <a:r>
              <a:rPr lang="en-US" sz="2400" dirty="0"/>
              <a:t>, </a:t>
            </a:r>
            <a:r>
              <a:rPr lang="en-US" sz="2400" dirty="0" err="1"/>
              <a:t>hati</a:t>
            </a:r>
            <a:r>
              <a:rPr lang="en-US" sz="2400" dirty="0"/>
              <a:t> (</a:t>
            </a:r>
            <a:r>
              <a:rPr lang="en-US" sz="2400" i="1" dirty="0" err="1"/>
              <a:t>qalb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jasmani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terjerumus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godaan</a:t>
            </a:r>
            <a:r>
              <a:rPr lang="en-US" sz="2400" dirty="0"/>
              <a:t> </a:t>
            </a:r>
            <a:r>
              <a:rPr lang="en-US" sz="2400" dirty="0" err="1"/>
              <a:t>hawa</a:t>
            </a:r>
            <a:r>
              <a:rPr lang="en-US" sz="2400" dirty="0"/>
              <a:t> </a:t>
            </a:r>
            <a:r>
              <a:rPr lang="en-US" sz="2400" dirty="0" err="1"/>
              <a:t>nafsu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setan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paradoksal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keburukan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endParaRPr lang="en-US" sz="1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Oval 1"/>
          <p:cNvSpPr/>
          <p:nvPr/>
        </p:nvSpPr>
        <p:spPr>
          <a:xfrm>
            <a:off x="744" y="2110076"/>
            <a:ext cx="2555032" cy="29523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HAKIKAT DAN POTENSI MANUSIA</a:t>
            </a:r>
            <a:endParaRPr lang="en-US" sz="2400" b="1" dirty="0"/>
          </a:p>
        </p:txBody>
      </p:sp>
      <p:sp>
        <p:nvSpPr>
          <p:cNvPr id="4" name="Right Arrow 3"/>
          <p:cNvSpPr/>
          <p:nvPr/>
        </p:nvSpPr>
        <p:spPr>
          <a:xfrm>
            <a:off x="2555776" y="3429000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3" y="-13584"/>
            <a:ext cx="9144000" cy="6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nip Single Corner Rectangle 2"/>
          <p:cNvSpPr/>
          <p:nvPr/>
        </p:nvSpPr>
        <p:spPr>
          <a:xfrm>
            <a:off x="-35486" y="1184771"/>
            <a:ext cx="2627784" cy="1728192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PARADIGMA SAINS –TEKNOLOGI MODERN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904490" y="404665"/>
            <a:ext cx="5915660" cy="453650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Pardigma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Sains-teknologi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modern </a:t>
            </a:r>
            <a:r>
              <a:rPr lang="en-US" sz="2800" dirty="0" err="1" smtClean="0">
                <a:solidFill>
                  <a:schemeClr val="tx1"/>
                </a:solidFill>
              </a:rPr>
              <a:t>bebas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Sains-teknologi</a:t>
            </a:r>
            <a:r>
              <a:rPr lang="en-US" sz="2800" dirty="0">
                <a:solidFill>
                  <a:schemeClr val="tx1"/>
                </a:solidFill>
              </a:rPr>
              <a:t> modern </a:t>
            </a:r>
            <a:r>
              <a:rPr lang="en-US" sz="2800" dirty="0" err="1">
                <a:solidFill>
                  <a:schemeClr val="tx1"/>
                </a:solidFill>
              </a:rPr>
              <a:t>lahir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dikembangkan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konteks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paradigma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peradaban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endParaRPr lang="en-US" sz="28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Paradigma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filosofi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Sains-teknologi</a:t>
            </a:r>
            <a:r>
              <a:rPr lang="en-US" sz="2800" dirty="0" smtClean="0">
                <a:solidFill>
                  <a:schemeClr val="tx1"/>
                </a:solidFill>
              </a:rPr>
              <a:t> Modern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ideologi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materialisme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liberalisme-kapitalisme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sekuler-materialistik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  <a:cs typeface="+mn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612018" y="1829058"/>
            <a:ext cx="324048" cy="5963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880</Words>
  <Application>Microsoft Office PowerPoint</Application>
  <PresentationFormat>On-screen Show (4:3)</PresentationFormat>
  <Paragraphs>41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49</cp:revision>
  <cp:lastPrinted>2020-08-27T23:29:28Z</cp:lastPrinted>
  <dcterms:created xsi:type="dcterms:W3CDTF">2020-08-26T10:43:00Z</dcterms:created>
  <dcterms:modified xsi:type="dcterms:W3CDTF">2020-12-20T06:05:56Z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