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2"/>
    <p:sldId id="258" r:id="rId3"/>
    <p:sldId id="282" r:id="rId4"/>
    <p:sldId id="283" r:id="rId5"/>
    <p:sldId id="259" r:id="rId6"/>
    <p:sldId id="284" r:id="rId7"/>
    <p:sldId id="285" r:id="rId8"/>
    <p:sldId id="286" r:id="rId9"/>
    <p:sldId id="275" r:id="rId10"/>
    <p:sldId id="277" r:id="rId11"/>
    <p:sldId id="281" r:id="rId12"/>
    <p:sldId id="276" r:id="rId13"/>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36" y="-18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BAA7F086-C2D8-40DD-9019-B2E6921191D6}" type="datetimeFigureOut">
              <a:rPr lang="en-US" smtClean="0"/>
              <a:t>1/5/2021</a:t>
            </a:fld>
            <a:endParaRPr lang="en-US"/>
          </a:p>
        </p:txBody>
      </p:sp>
      <p:sp>
        <p:nvSpPr>
          <p:cNvPr id="4" name="Footer Placeholder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927B3018-7F4B-4D2D-87F0-3A4F15F86F94}" type="slidenum">
              <a:rPr lang="en-US" smtClean="0"/>
              <a:t>‹#›</a:t>
            </a:fld>
            <a:endParaRPr lang="en-US"/>
          </a:p>
        </p:txBody>
      </p:sp>
    </p:spTree>
    <p:extLst>
      <p:ext uri="{BB962C8B-B14F-4D97-AF65-F5344CB8AC3E}">
        <p14:creationId xmlns:p14="http://schemas.microsoft.com/office/powerpoint/2010/main" val="35282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1960030F-BDA9-41ED-8146-A89D7D11CE0C}" type="datetimeFigureOut">
              <a:rPr lang="en-US" smtClean="0"/>
              <a:t>1/5/2021</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3F8666C1-9487-4672-81BC-0318BC1A5B1C}" type="slidenum">
              <a:rPr lang="en-US" smtClean="0"/>
              <a:t>‹#›</a:t>
            </a:fld>
            <a:endParaRPr lang="en-US"/>
          </a:p>
        </p:txBody>
      </p:sp>
    </p:spTree>
    <p:extLst>
      <p:ext uri="{BB962C8B-B14F-4D97-AF65-F5344CB8AC3E}">
        <p14:creationId xmlns:p14="http://schemas.microsoft.com/office/powerpoint/2010/main" val="1276511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44670-DDB4-4FD2-BA95-56DE48D57F34}"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544670-DDB4-4FD2-BA95-56DE48D57F34}"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544670-DDB4-4FD2-BA95-56DE48D57F34}"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544670-DDB4-4FD2-BA95-56DE48D57F34}"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44670-DDB4-4FD2-BA95-56DE48D57F34}"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4670-DDB4-4FD2-BA95-56DE48D57F34}"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4670-DDB4-4FD2-BA95-56DE48D57F34}"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44670-DDB4-4FD2-BA95-56DE48D57F34}" type="datetimeFigureOut">
              <a:rPr lang="en-US" smtClean="0"/>
              <a:t>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0BC49-91A0-4585-8855-71D52CBE6B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12" y="404664"/>
            <a:ext cx="1043608" cy="90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95536" y="2996952"/>
            <a:ext cx="8374347" cy="208823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id-ID" b="1" dirty="0" smtClean="0">
                <a:latin typeface="Adobe Fan Heiti Std B" pitchFamily="34" charset="-128"/>
                <a:ea typeface="Adobe Fan Heiti Std B" pitchFamily="34" charset="-128"/>
              </a:rPr>
              <a:t>By</a:t>
            </a:r>
            <a:r>
              <a:rPr lang="en-US" b="1" dirty="0" smtClean="0">
                <a:latin typeface="Adobe Fan Heiti Std B" pitchFamily="34" charset="-128"/>
                <a:ea typeface="Adobe Fan Heiti Std B" pitchFamily="34" charset="-128"/>
              </a:rPr>
              <a:t>:</a:t>
            </a:r>
            <a:endParaRPr lang="en-US" b="1" dirty="0" smtClean="0">
              <a:latin typeface="Adobe Fan Heiti Std B" pitchFamily="34" charset="-128"/>
              <a:ea typeface="Adobe Fan Heiti Std B" pitchFamily="34" charset="-128"/>
            </a:endParaRPr>
          </a:p>
          <a:p>
            <a:pPr algn="ctr"/>
            <a:r>
              <a:rPr lang="en-US" b="1" dirty="0" smtClean="0">
                <a:latin typeface="Adobe Fan Heiti Std B" pitchFamily="34" charset="-128"/>
                <a:ea typeface="Adobe Fan Heiti Std B" pitchFamily="34" charset="-128"/>
              </a:rPr>
              <a:t>Dr. Ahmad </a:t>
            </a:r>
            <a:r>
              <a:rPr lang="en-US" b="1" dirty="0" err="1" smtClean="0">
                <a:latin typeface="Adobe Fan Heiti Std B" pitchFamily="34" charset="-128"/>
                <a:ea typeface="Adobe Fan Heiti Std B" pitchFamily="34" charset="-128"/>
              </a:rPr>
              <a:t>Zainuri</a:t>
            </a:r>
            <a:endParaRPr lang="en-US" dirty="0">
              <a:latin typeface="Adobe Fan Heiti Std B" pitchFamily="34" charset="-128"/>
              <a:ea typeface="Adobe Fan Heiti Std B" pitchFamily="34" charset="-128"/>
            </a:endParaRPr>
          </a:p>
          <a:p>
            <a:pPr algn="ctr"/>
            <a:endParaRPr lang="en-US" sz="1050" dirty="0"/>
          </a:p>
          <a:p>
            <a:pPr algn="ctr"/>
            <a:r>
              <a:rPr lang="id-ID" sz="2000" dirty="0" smtClean="0"/>
              <a:t>Lecturer at the Faculty of </a:t>
            </a:r>
            <a:r>
              <a:rPr lang="en-US" sz="2000" dirty="0" err="1" smtClean="0"/>
              <a:t>Tarbiyah</a:t>
            </a:r>
            <a:r>
              <a:rPr lang="en-US" sz="2000" dirty="0" smtClean="0"/>
              <a:t> </a:t>
            </a:r>
            <a:r>
              <a:rPr lang="id-ID" sz="2000" dirty="0" smtClean="0"/>
              <a:t>Teacher Training </a:t>
            </a:r>
          </a:p>
          <a:p>
            <a:pPr algn="ctr"/>
            <a:r>
              <a:rPr lang="en-US" sz="2000" dirty="0" smtClean="0"/>
              <a:t>UIN </a:t>
            </a:r>
            <a:r>
              <a:rPr lang="en-US" sz="2000" dirty="0" err="1" smtClean="0"/>
              <a:t>Raden</a:t>
            </a:r>
            <a:r>
              <a:rPr lang="en-US" sz="2000" dirty="0" smtClean="0"/>
              <a:t> Fatah Palembang</a:t>
            </a:r>
            <a:endParaRPr lang="en-US" sz="2000" dirty="0"/>
          </a:p>
        </p:txBody>
      </p:sp>
      <p:sp>
        <p:nvSpPr>
          <p:cNvPr id="10" name="Rectangle 9"/>
          <p:cNvSpPr/>
          <p:nvPr/>
        </p:nvSpPr>
        <p:spPr>
          <a:xfrm>
            <a:off x="251521" y="5517232"/>
            <a:ext cx="8593318" cy="108012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dobe Gothic Std B" pitchFamily="34" charset="-128"/>
                <a:ea typeface="Adobe Gothic Std B" pitchFamily="34" charset="-128"/>
              </a:rPr>
              <a:t>UNIVERSITAS </a:t>
            </a:r>
            <a:r>
              <a:rPr lang="en-US" sz="1400" b="1" dirty="0">
                <a:latin typeface="Adobe Gothic Std B" pitchFamily="34" charset="-128"/>
                <a:ea typeface="Adobe Gothic Std B" pitchFamily="34" charset="-128"/>
              </a:rPr>
              <a:t>ISLAM </a:t>
            </a:r>
            <a:r>
              <a:rPr lang="en-US" sz="1400" b="1" dirty="0" smtClean="0">
                <a:latin typeface="Adobe Gothic Std B" pitchFamily="34" charset="-128"/>
                <a:ea typeface="Adobe Gothic Std B" pitchFamily="34" charset="-128"/>
              </a:rPr>
              <a:t>NEGERI (UIN)</a:t>
            </a:r>
          </a:p>
          <a:p>
            <a:pPr algn="ctr"/>
            <a:r>
              <a:rPr lang="en-US" sz="1400" b="1" dirty="0" smtClean="0">
                <a:latin typeface="Adobe Gothic Std B" pitchFamily="34" charset="-128"/>
                <a:ea typeface="Adobe Gothic Std B" pitchFamily="34" charset="-128"/>
              </a:rPr>
              <a:t>RADEN FATAH</a:t>
            </a:r>
            <a:r>
              <a:rPr lang="en-US" sz="1400" dirty="0">
                <a:latin typeface="Adobe Gothic Std B" pitchFamily="34" charset="-128"/>
                <a:ea typeface="Adobe Gothic Std B" pitchFamily="34" charset="-128"/>
              </a:rPr>
              <a:t> </a:t>
            </a:r>
            <a:r>
              <a:rPr lang="en-US" sz="1400" dirty="0" smtClean="0">
                <a:latin typeface="Adobe Gothic Std B" pitchFamily="34" charset="-128"/>
                <a:ea typeface="Adobe Gothic Std B" pitchFamily="34" charset="-128"/>
              </a:rPr>
              <a:t> </a:t>
            </a:r>
            <a:r>
              <a:rPr lang="en-US" sz="1400" b="1" dirty="0" smtClean="0">
                <a:latin typeface="Adobe Gothic Std B" pitchFamily="34" charset="-128"/>
                <a:ea typeface="Adobe Gothic Std B" pitchFamily="34" charset="-128"/>
              </a:rPr>
              <a:t>PALEMBANG</a:t>
            </a:r>
            <a:endParaRPr lang="en-US" sz="1400" dirty="0">
              <a:latin typeface="Adobe Gothic Std B" pitchFamily="34" charset="-128"/>
              <a:ea typeface="Adobe Gothic Std B" pitchFamily="34" charset="-128"/>
            </a:endParaRPr>
          </a:p>
          <a:p>
            <a:pPr algn="ctr"/>
            <a:r>
              <a:rPr lang="en-US" sz="1400" b="1" dirty="0">
                <a:latin typeface="Adobe Gothic Std B" pitchFamily="34" charset="-128"/>
                <a:ea typeface="Adobe Gothic Std B" pitchFamily="34" charset="-128"/>
              </a:rPr>
              <a:t>2020</a:t>
            </a:r>
          </a:p>
        </p:txBody>
      </p:sp>
      <p:sp>
        <p:nvSpPr>
          <p:cNvPr id="4" name="Rectangle 3"/>
          <p:cNvSpPr/>
          <p:nvPr/>
        </p:nvSpPr>
        <p:spPr>
          <a:xfrm>
            <a:off x="996576" y="857065"/>
            <a:ext cx="7848872" cy="171223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id-ID" sz="4400" b="1" dirty="0" smtClean="0"/>
              <a:t>SCIENCE AND TECHNOLOGY OF ISLAMIC PERSPECTIVE</a:t>
            </a:r>
            <a:endParaRPr lang="en-US" sz="2800" b="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4"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15401" y="1844824"/>
            <a:ext cx="2627784" cy="2664296"/>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r>
              <a:rPr lang="id-ID" sz="2000" b="1" dirty="0"/>
              <a:t>Science-Technology and Islamic Education:The importance of scientific paradigm integration</a:t>
            </a:r>
            <a:endParaRPr lang="en-US" sz="2000" b="1" dirty="0"/>
          </a:p>
        </p:txBody>
      </p:sp>
      <p:sp>
        <p:nvSpPr>
          <p:cNvPr id="2" name="Rectangle 1"/>
          <p:cNvSpPr/>
          <p:nvPr/>
        </p:nvSpPr>
        <p:spPr>
          <a:xfrm>
            <a:off x="2967232" y="548680"/>
            <a:ext cx="5852917" cy="5832648"/>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gn="just">
              <a:spcBef>
                <a:spcPts val="600"/>
              </a:spcBef>
              <a:spcAft>
                <a:spcPts val="600"/>
              </a:spcAft>
              <a:buFont typeface="Arial" pitchFamily="34" charset="0"/>
              <a:buChar char="•"/>
            </a:pPr>
            <a:r>
              <a:rPr lang="id-ID" sz="2100" b="1" dirty="0" smtClean="0">
                <a:solidFill>
                  <a:schemeClr val="tx1"/>
                </a:solidFill>
              </a:rPr>
              <a:t>al-Qur'an </a:t>
            </a:r>
            <a:r>
              <a:rPr lang="id-ID" sz="2100" b="1" dirty="0">
                <a:solidFill>
                  <a:schemeClr val="tx1"/>
                </a:solidFill>
              </a:rPr>
              <a:t>and hadith are the grand theories for modern science-technology.</a:t>
            </a:r>
            <a:r>
              <a:rPr lang="id-ID" sz="2100" b="1" dirty="0">
                <a:solidFill>
                  <a:schemeClr val="tx1"/>
                </a:solidFill>
              </a:rPr>
              <a:t> </a:t>
            </a:r>
            <a:r>
              <a:rPr lang="id-ID" sz="2100" b="1" dirty="0">
                <a:solidFill>
                  <a:schemeClr val="tx1"/>
                </a:solidFill>
              </a:rPr>
              <a:t> </a:t>
            </a:r>
            <a:endParaRPr lang="id-ID" sz="2100" b="1" dirty="0" smtClean="0">
              <a:solidFill>
                <a:schemeClr val="tx1"/>
              </a:solidFill>
            </a:endParaRPr>
          </a:p>
          <a:p>
            <a:pPr marL="285750" indent="-285750" algn="just">
              <a:spcBef>
                <a:spcPts val="600"/>
              </a:spcBef>
              <a:spcAft>
                <a:spcPts val="600"/>
              </a:spcAft>
              <a:buFont typeface="Arial" pitchFamily="34" charset="0"/>
              <a:buChar char="•"/>
            </a:pPr>
            <a:r>
              <a:rPr lang="id-ID" sz="2100" b="1" dirty="0" smtClean="0">
                <a:solidFill>
                  <a:schemeClr val="tx1"/>
                </a:solidFill>
              </a:rPr>
              <a:t>The </a:t>
            </a:r>
            <a:r>
              <a:rPr lang="id-ID" sz="2100" b="1" dirty="0">
                <a:solidFill>
                  <a:schemeClr val="tx1"/>
                </a:solidFill>
              </a:rPr>
              <a:t>principle of integration of modern science-technology in Islamic teachings should be following the concept of human nature as the subject and object of Islamic education as the noblest and best creatures of Allah who have been equipped with a set of potentials. Humans have various potentials, including tawhid (religious fitrah), reason, heart (qalb), and </a:t>
            </a:r>
            <a:r>
              <a:rPr lang="id-ID" sz="2100" b="1" dirty="0" smtClean="0">
                <a:solidFill>
                  <a:schemeClr val="tx1"/>
                </a:solidFill>
              </a:rPr>
              <a:t>body.</a:t>
            </a:r>
          </a:p>
          <a:p>
            <a:pPr marL="285750" indent="-285750" algn="just">
              <a:spcBef>
                <a:spcPts val="600"/>
              </a:spcBef>
              <a:spcAft>
                <a:spcPts val="600"/>
              </a:spcAft>
              <a:buFont typeface="Arial" pitchFamily="34" charset="0"/>
              <a:buChar char="•"/>
            </a:pPr>
            <a:r>
              <a:rPr lang="id-ID" sz="2100" b="1" dirty="0" smtClean="0">
                <a:solidFill>
                  <a:schemeClr val="tx1"/>
                </a:solidFill>
              </a:rPr>
              <a:t>Islamic </a:t>
            </a:r>
            <a:r>
              <a:rPr lang="id-ID" sz="2100" b="1" dirty="0">
                <a:solidFill>
                  <a:schemeClr val="tx1"/>
                </a:solidFill>
              </a:rPr>
              <a:t>education's primary objective must be in line to create humans as the caliph of Allah SWT on earth to carry out Allah's laws legally and prosper the </a:t>
            </a:r>
            <a:r>
              <a:rPr lang="id-ID" sz="2100" b="1" dirty="0" smtClean="0">
                <a:solidFill>
                  <a:schemeClr val="tx1"/>
                </a:solidFill>
              </a:rPr>
              <a:t>universe.</a:t>
            </a:r>
          </a:p>
          <a:p>
            <a:pPr marL="285750" indent="-285750" algn="just">
              <a:spcBef>
                <a:spcPts val="600"/>
              </a:spcBef>
              <a:spcAft>
                <a:spcPts val="600"/>
              </a:spcAft>
              <a:buFont typeface="Arial" pitchFamily="34" charset="0"/>
              <a:buChar char="•"/>
            </a:pPr>
            <a:r>
              <a:rPr lang="id-ID" sz="2100" b="1" dirty="0" smtClean="0">
                <a:solidFill>
                  <a:schemeClr val="tx1"/>
                </a:solidFill>
              </a:rPr>
              <a:t>Bring forth humans </a:t>
            </a:r>
            <a:r>
              <a:rPr lang="id-ID" sz="2100" b="1" dirty="0">
                <a:solidFill>
                  <a:schemeClr val="tx1"/>
                </a:solidFill>
              </a:rPr>
              <a:t>who do not have a split personality in </a:t>
            </a:r>
            <a:r>
              <a:rPr lang="id-ID" sz="2100" b="1" dirty="0" smtClean="0">
                <a:solidFill>
                  <a:schemeClr val="tx1"/>
                </a:solidFill>
              </a:rPr>
              <a:t>society</a:t>
            </a:r>
            <a:endParaRPr lang="id-ID" sz="2100" b="1" dirty="0">
              <a:solidFill>
                <a:schemeClr val="tx1"/>
              </a:solidFill>
            </a:endParaRPr>
          </a:p>
        </p:txBody>
      </p:sp>
      <p:sp>
        <p:nvSpPr>
          <p:cNvPr id="8" name="Right Arrow 7"/>
          <p:cNvSpPr/>
          <p:nvPr/>
        </p:nvSpPr>
        <p:spPr>
          <a:xfrm>
            <a:off x="2643185" y="2878794"/>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8159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15401" y="2312876"/>
            <a:ext cx="2627784" cy="1728192"/>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d-ID" sz="2400" b="1" dirty="0" smtClean="0"/>
              <a:t>Conclusion</a:t>
            </a:r>
            <a:endParaRPr lang="en-US" sz="2400" b="1" dirty="0"/>
          </a:p>
        </p:txBody>
      </p:sp>
      <p:sp>
        <p:nvSpPr>
          <p:cNvPr id="2" name="Rectangle 1"/>
          <p:cNvSpPr/>
          <p:nvPr/>
        </p:nvSpPr>
        <p:spPr>
          <a:xfrm>
            <a:off x="2976820" y="548680"/>
            <a:ext cx="5915660" cy="6048672"/>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fontAlgn="base">
              <a:spcBef>
                <a:spcPts val="300"/>
              </a:spcBef>
              <a:spcAft>
                <a:spcPts val="300"/>
              </a:spcAft>
              <a:buFont typeface="+mj-lt"/>
              <a:buAutoNum type="arabicPeriod"/>
            </a:pPr>
            <a:r>
              <a:rPr lang="id-ID" b="1" dirty="0" smtClean="0">
                <a:solidFill>
                  <a:schemeClr val="tx1"/>
                </a:solidFill>
              </a:rPr>
              <a:t>In </a:t>
            </a:r>
            <a:r>
              <a:rPr lang="id-ID" b="1" dirty="0">
                <a:solidFill>
                  <a:schemeClr val="tx1"/>
                </a:solidFill>
              </a:rPr>
              <a:t>essence, humans are formed from a series of two substances, namely, the material component (the body that comes from the heart of the earth), and the immaterial component (the spirit that Allah SWT "blew"). The essence of man is the spirit as he is himself. Humans have been equipped with a set of potentials, namely, the potential of tauhid (religious fitrah), mind, heart (qalb), and body. Apart from this positive potential, there is also a negative potential in humans, which is a human weakness, such as the potential to fall into the temptation of lust and demons. Therefore, humans are said to be paradoxical creatures. That is, they have a tendency towards direction and evil at the same time. </a:t>
            </a:r>
            <a:endParaRPr lang="id-ID" b="1" dirty="0" smtClean="0">
              <a:solidFill>
                <a:schemeClr val="tx1"/>
              </a:solidFill>
            </a:endParaRPr>
          </a:p>
          <a:p>
            <a:pPr marL="342900" indent="-342900" fontAlgn="base">
              <a:spcBef>
                <a:spcPts val="300"/>
              </a:spcBef>
              <a:spcAft>
                <a:spcPts val="300"/>
              </a:spcAft>
              <a:buFont typeface="+mj-lt"/>
              <a:buAutoNum type="arabicPeriod"/>
            </a:pPr>
            <a:r>
              <a:rPr lang="id-ID" b="1" dirty="0" smtClean="0">
                <a:solidFill>
                  <a:schemeClr val="tx1"/>
                </a:solidFill>
              </a:rPr>
              <a:t>The </a:t>
            </a:r>
            <a:r>
              <a:rPr lang="id-ID" b="1" dirty="0">
                <a:solidFill>
                  <a:schemeClr val="tx1"/>
                </a:solidFill>
              </a:rPr>
              <a:t>goal of a human being is to become the caliph of Allah SWT on earth. To be in line with the created goals, the concept of modern science-technology is not dichotomized so that humans do not have split personalities in society. Realizing this truth, it is necessary to integrate modern science-technology with Islamic teaching values</a:t>
            </a:r>
            <a:r>
              <a:rPr lang="id-ID" b="1" dirty="0" smtClean="0">
                <a:solidFill>
                  <a:schemeClr val="tx1"/>
                </a:solidFill>
              </a:rPr>
              <a:t>.</a:t>
            </a:r>
            <a:endParaRPr lang="id-ID" b="1" dirty="0">
              <a:solidFill>
                <a:schemeClr val="tx1"/>
              </a:solidFill>
            </a:endParaRPr>
          </a:p>
        </p:txBody>
      </p:sp>
      <p:sp>
        <p:nvSpPr>
          <p:cNvPr id="8" name="Right Arrow 7"/>
          <p:cNvSpPr/>
          <p:nvPr/>
        </p:nvSpPr>
        <p:spPr>
          <a:xfrm>
            <a:off x="2643185" y="2878794"/>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1017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85339"/>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02" y="1412776"/>
            <a:ext cx="5154830" cy="991574"/>
          </a:xfrm>
          <a:prstGeom prst="snip2DiagRect">
            <a:avLst/>
          </a:prstGeom>
          <a:solidFill>
            <a:srgbClr val="FFFFFF">
              <a:shade val="85000"/>
            </a:srgbClr>
          </a:solidFill>
          <a:ln w="88900" cap="sq">
            <a:solidFill>
              <a:srgbClr val="FFFFFF"/>
            </a:solidFill>
            <a:miter lim="800000"/>
            <a:headEnd/>
            <a:tailEnd/>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1" name="Title 1"/>
          <p:cNvSpPr txBox="1"/>
          <p:nvPr/>
        </p:nvSpPr>
        <p:spPr>
          <a:xfrm>
            <a:off x="1155502" y="2675240"/>
            <a:ext cx="7160914" cy="1188132"/>
          </a:xfrm>
          <a:prstGeom prst="rect">
            <a:avLst/>
          </a:prstGeom>
          <a:noFill/>
          <a:ln>
            <a:noFill/>
          </a:ln>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55600" indent="-355600"/>
            <a:r>
              <a:rPr lang="id-ID" sz="4100" b="1" dirty="0" smtClean="0">
                <a:solidFill>
                  <a:schemeClr val="accent6">
                    <a:lumMod val="50000"/>
                  </a:schemeClr>
                </a:solidFill>
              </a:rPr>
              <a:t>Thank you for your attention</a:t>
            </a:r>
            <a:endParaRPr lang="en-US" sz="2400" b="1" dirty="0">
              <a:solidFill>
                <a:schemeClr val="accent6">
                  <a:lumMod val="50000"/>
                </a:schemeClr>
              </a:solidFill>
            </a:endParaRPr>
          </a:p>
        </p:txBody>
      </p:sp>
      <p:pic>
        <p:nvPicPr>
          <p:cNvPr id="12" name="Picture 2" descr="Swiss Izinkan Siswa Muslim Tak Salaman dengan Guru Wanit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8251" y="4149080"/>
            <a:ext cx="3017925"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Single Corner Rectangle 2"/>
          <p:cNvSpPr/>
          <p:nvPr/>
        </p:nvSpPr>
        <p:spPr>
          <a:xfrm>
            <a:off x="179705" y="2546985"/>
            <a:ext cx="3420110" cy="1548765"/>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t>PRELIMINARY</a:t>
            </a:r>
            <a:endParaRPr lang="en-US" sz="3200" b="1" dirty="0"/>
          </a:p>
        </p:txBody>
      </p:sp>
      <p:sp>
        <p:nvSpPr>
          <p:cNvPr id="11" name="Right Arrow 10"/>
          <p:cNvSpPr/>
          <p:nvPr/>
        </p:nvSpPr>
        <p:spPr>
          <a:xfrm>
            <a:off x="3617650" y="3326651"/>
            <a:ext cx="306278" cy="21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nip and Round Single Corner Rectangle 18"/>
          <p:cNvSpPr/>
          <p:nvPr/>
        </p:nvSpPr>
        <p:spPr>
          <a:xfrm>
            <a:off x="3923928" y="1325379"/>
            <a:ext cx="4860653" cy="4218543"/>
          </a:xfrm>
          <a:prstGeom prst="snip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spcAft>
                <a:spcPts val="600"/>
              </a:spcAft>
            </a:pPr>
            <a:r>
              <a:rPr lang="id-ID" sz="1600" dirty="0"/>
              <a:t>The dichotomy debate (modern science and Islamic science) is still a crucial problem among Muslim scholars. Islamic science is understood as science based on revelation, the hadith of the Prophet and the ijtihad of the scholars. Meanwhile, modern science is a science-based on experimentation and human reasoning, based on empirical data through research. The two sciences have their respective areas separate from one another, both in terms of formal-material objects, research methods, criteria for truth, and the roles they play.</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Single Corner Rectangle 2"/>
          <p:cNvSpPr/>
          <p:nvPr/>
        </p:nvSpPr>
        <p:spPr>
          <a:xfrm>
            <a:off x="179705" y="2546985"/>
            <a:ext cx="3420110" cy="1548765"/>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a:t>PRELIMINARY</a:t>
            </a:r>
            <a:endParaRPr lang="en-US" sz="3200" b="1" dirty="0"/>
          </a:p>
        </p:txBody>
      </p:sp>
      <p:sp>
        <p:nvSpPr>
          <p:cNvPr id="11" name="Right Arrow 10"/>
          <p:cNvSpPr/>
          <p:nvPr/>
        </p:nvSpPr>
        <p:spPr>
          <a:xfrm>
            <a:off x="3617650" y="3326651"/>
            <a:ext cx="306278" cy="21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nip and Round Single Corner Rectangle 18"/>
          <p:cNvSpPr/>
          <p:nvPr/>
        </p:nvSpPr>
        <p:spPr>
          <a:xfrm>
            <a:off x="3995936" y="1665183"/>
            <a:ext cx="4860653" cy="3312368"/>
          </a:xfrm>
          <a:prstGeom prst="snip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spcBef>
                <a:spcPts val="600"/>
              </a:spcBef>
              <a:spcAft>
                <a:spcPts val="600"/>
              </a:spcAft>
            </a:pPr>
            <a:r>
              <a:rPr lang="id-ID" dirty="0" smtClean="0"/>
              <a:t>There </a:t>
            </a:r>
            <a:r>
              <a:rPr lang="id-ID" dirty="0"/>
              <a:t>are ideas among Muslim scientists to integrate the two sciences through the Islamization of science or the integration of science to neutralize modern Western science's influence. This idea was initiated by Syed Muhammad Naquib al-Attas and Isma'il Raj'i al-Faruqi</a:t>
            </a:r>
            <a:r>
              <a:rPr lang="id-ID" dirty="0" smtClean="0"/>
              <a:t>.</a:t>
            </a:r>
            <a:endParaRPr lang="id-ID" dirty="0"/>
          </a:p>
        </p:txBody>
      </p:sp>
    </p:spTree>
    <p:extLst>
      <p:ext uri="{BB962C8B-B14F-4D97-AF65-F5344CB8AC3E}">
        <p14:creationId xmlns:p14="http://schemas.microsoft.com/office/powerpoint/2010/main" val="21078570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Single Corner Rectangle 2"/>
          <p:cNvSpPr/>
          <p:nvPr/>
        </p:nvSpPr>
        <p:spPr>
          <a:xfrm>
            <a:off x="71770" y="2546985"/>
            <a:ext cx="3420110" cy="1548765"/>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a:t>PRELIMINARY</a:t>
            </a:r>
            <a:endParaRPr lang="en-US" sz="3200" b="1" dirty="0"/>
          </a:p>
        </p:txBody>
      </p:sp>
      <p:sp>
        <p:nvSpPr>
          <p:cNvPr id="11" name="Right Arrow 10"/>
          <p:cNvSpPr/>
          <p:nvPr/>
        </p:nvSpPr>
        <p:spPr>
          <a:xfrm>
            <a:off x="3505528" y="3326651"/>
            <a:ext cx="306278" cy="21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nip and Round Single Corner Rectangle 18"/>
          <p:cNvSpPr/>
          <p:nvPr/>
        </p:nvSpPr>
        <p:spPr>
          <a:xfrm>
            <a:off x="3860446" y="260648"/>
            <a:ext cx="5032034" cy="6408712"/>
          </a:xfrm>
          <a:prstGeom prst="snip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mj-lt"/>
              <a:buAutoNum type="arabicPeriod"/>
            </a:pPr>
            <a:r>
              <a:rPr lang="id-ID" sz="1500" dirty="0"/>
              <a:t>A</a:t>
            </a:r>
            <a:r>
              <a:rPr lang="en-US" sz="1500" dirty="0" smtClean="0"/>
              <a:t>l-</a:t>
            </a:r>
            <a:r>
              <a:rPr lang="en-US" sz="1500" dirty="0" err="1" smtClean="0"/>
              <a:t>Attas</a:t>
            </a:r>
            <a:r>
              <a:rPr lang="en-US" sz="1500" dirty="0"/>
              <a:t>. The knowledge that has spread to the middle of the world community, including the Islamic community, has been colored by Western cultural and civilization features. Meanwhile, Western civilization itself has given rise to confusion. Civilization born from Western knowledge has lost its essence, causing chaos in human life. Therefore al-</a:t>
            </a:r>
            <a:r>
              <a:rPr lang="en-US" sz="1500" dirty="0" err="1"/>
              <a:t>Attas</a:t>
            </a:r>
            <a:r>
              <a:rPr lang="en-US" sz="1500" dirty="0"/>
              <a:t> views that Western civilization is not suitable for consumption before being selected and sorted, the true from the mixed with falsehood. </a:t>
            </a:r>
            <a:endParaRPr lang="id-ID" sz="1500" dirty="0" smtClean="0"/>
          </a:p>
          <a:p>
            <a:pPr marL="342900" indent="-342900" algn="just">
              <a:buFont typeface="+mj-lt"/>
              <a:buAutoNum type="arabicPeriod"/>
            </a:pPr>
            <a:endParaRPr lang="id-ID" sz="1500" dirty="0" smtClean="0"/>
          </a:p>
          <a:p>
            <a:pPr marL="342900" indent="-342900" algn="just">
              <a:buFont typeface="+mj-lt"/>
              <a:buAutoNum type="arabicPeriod"/>
            </a:pPr>
            <a:r>
              <a:rPr lang="id-ID" sz="1500" dirty="0"/>
              <a:t>A</a:t>
            </a:r>
            <a:r>
              <a:rPr lang="en-US" sz="1500" dirty="0" smtClean="0"/>
              <a:t>l-</a:t>
            </a:r>
            <a:r>
              <a:rPr lang="en-US" sz="1500" dirty="0" err="1" smtClean="0"/>
              <a:t>Faruqi</a:t>
            </a:r>
            <a:r>
              <a:rPr lang="en-US" sz="1500" dirty="0"/>
              <a:t>. The </a:t>
            </a:r>
            <a:r>
              <a:rPr lang="en-US" sz="1500" dirty="0" err="1"/>
              <a:t>Islamization</a:t>
            </a:r>
            <a:r>
              <a:rPr lang="en-US" sz="1500" dirty="0"/>
              <a:t> of knowledge must observe a number of principles which are the essence of Islam. To regain discipline under the framework of Islam means making theories, methods, principles and goals that are subject to the oneness of Allah, the unity of the universe, the unity of truth and knowledge, the unity of life and the unity of mankind. According to al-</a:t>
            </a:r>
            <a:r>
              <a:rPr lang="en-US" sz="1500" dirty="0" err="1"/>
              <a:t>Faruqi</a:t>
            </a:r>
            <a:r>
              <a:rPr lang="en-US" sz="1500" dirty="0"/>
              <a:t>, Western civilization and westernization have had negative effects on Muslims. On the one hand, Muslims have become acquainted with modern Western civilization, but on the other hand they have lost their solid ground, namely a way of life that is rooted in religious morals.</a:t>
            </a:r>
            <a:endParaRPr lang="en-US" sz="1500" dirty="0"/>
          </a:p>
          <a:p>
            <a:pPr marL="342900" indent="-342900" algn="just">
              <a:spcBef>
                <a:spcPts val="600"/>
              </a:spcBef>
              <a:spcAft>
                <a:spcPts val="600"/>
              </a:spcAft>
              <a:buFont typeface="+mj-lt"/>
              <a:buAutoNum type="arabicPeriod"/>
            </a:pPr>
            <a:endParaRPr lang="en-US" sz="1200" b="1" dirty="0" smtClean="0">
              <a:solidFill>
                <a:srgbClr val="FFFF00"/>
              </a:solidFill>
            </a:endParaRPr>
          </a:p>
        </p:txBody>
      </p:sp>
    </p:spTree>
    <p:extLst>
      <p:ext uri="{BB962C8B-B14F-4D97-AF65-F5344CB8AC3E}">
        <p14:creationId xmlns:p14="http://schemas.microsoft.com/office/powerpoint/2010/main" val="39464715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nip and Round Single Corner Rectangle 18"/>
          <p:cNvSpPr/>
          <p:nvPr/>
        </p:nvSpPr>
        <p:spPr>
          <a:xfrm>
            <a:off x="2987825" y="404664"/>
            <a:ext cx="5904656" cy="6192687"/>
          </a:xfrm>
          <a:prstGeom prst="snip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800" dirty="0" smtClean="0"/>
              <a:t>Imam </a:t>
            </a:r>
            <a:r>
              <a:rPr lang="id-ID" sz="2800" dirty="0"/>
              <a:t>al-Ghazali, in the book Jawahir al-Qur'an and Ihya 'Ulm al-Din, said that the concept of man according to the Qur'an is composed of material and immaterial elements or physical and spiritual. However, he emphasized the meaning and nature of human events in his spiritual or soul</a:t>
            </a:r>
            <a:r>
              <a:rPr lang="id-ID" sz="2800" dirty="0" smtClean="0"/>
              <a:t>.</a:t>
            </a:r>
            <a:endParaRPr lang="id-ID" sz="2800" dirty="0"/>
          </a:p>
        </p:txBody>
      </p:sp>
      <p:sp>
        <p:nvSpPr>
          <p:cNvPr id="2" name="Oval 1"/>
          <p:cNvSpPr/>
          <p:nvPr/>
        </p:nvSpPr>
        <p:spPr>
          <a:xfrm>
            <a:off x="744" y="2110076"/>
            <a:ext cx="2555032" cy="295232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t>Nature and Human Potential</a:t>
            </a:r>
            <a:endParaRPr lang="en-US" sz="2400" b="1" dirty="0"/>
          </a:p>
        </p:txBody>
      </p:sp>
      <p:sp>
        <p:nvSpPr>
          <p:cNvPr id="4" name="Right Arrow 3"/>
          <p:cNvSpPr/>
          <p:nvPr/>
        </p:nvSpPr>
        <p:spPr>
          <a:xfrm>
            <a:off x="2555776" y="3429000"/>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nip and Round Single Corner Rectangle 18"/>
          <p:cNvSpPr/>
          <p:nvPr/>
        </p:nvSpPr>
        <p:spPr>
          <a:xfrm>
            <a:off x="2987825" y="404664"/>
            <a:ext cx="5904656" cy="6192687"/>
          </a:xfrm>
          <a:prstGeom prst="snip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800" dirty="0" smtClean="0"/>
              <a:t>M</a:t>
            </a:r>
            <a:r>
              <a:rPr lang="id-ID" sz="2800" dirty="0"/>
              <a:t>. Yasir Nasution's research on the concept of man according to al-Ghazali, concluded; "The essence of man is a soul called </a:t>
            </a:r>
            <a:r>
              <a:rPr lang="id-ID" sz="2800" i="1" dirty="0"/>
              <a:t>al-qalb, al-ruh, al-nafs</a:t>
            </a:r>
            <a:r>
              <a:rPr lang="id-ID" sz="2800" dirty="0"/>
              <a:t>, and </a:t>
            </a:r>
            <a:r>
              <a:rPr lang="id-ID" sz="2800" i="1" dirty="0"/>
              <a:t>al-'aql,</a:t>
            </a:r>
            <a:r>
              <a:rPr lang="id-ID" sz="2800" dirty="0"/>
              <a:t> namely immaterial substances that stand alone, originating from the realm of </a:t>
            </a:r>
            <a:r>
              <a:rPr lang="id-ID" sz="2800" i="1" dirty="0"/>
              <a:t>al-amr</a:t>
            </a:r>
            <a:r>
              <a:rPr lang="id-ID" sz="2800" dirty="0"/>
              <a:t>, have no place, have the ability to know and to move, has the nature of being eternal and created (not </a:t>
            </a:r>
            <a:r>
              <a:rPr lang="id-ID" sz="2800" i="1" dirty="0"/>
              <a:t>qadim</a:t>
            </a:r>
            <a:r>
              <a:rPr lang="id-ID" sz="2800" dirty="0" smtClean="0"/>
              <a:t>)".</a:t>
            </a:r>
            <a:endParaRPr lang="id-ID" sz="2800" dirty="0"/>
          </a:p>
        </p:txBody>
      </p:sp>
      <p:sp>
        <p:nvSpPr>
          <p:cNvPr id="2" name="Oval 1"/>
          <p:cNvSpPr/>
          <p:nvPr/>
        </p:nvSpPr>
        <p:spPr>
          <a:xfrm>
            <a:off x="744" y="2110076"/>
            <a:ext cx="2555032" cy="295232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t>Nature and Human Potential</a:t>
            </a:r>
            <a:endParaRPr lang="en-US" sz="2400" b="1" dirty="0"/>
          </a:p>
        </p:txBody>
      </p:sp>
      <p:sp>
        <p:nvSpPr>
          <p:cNvPr id="4" name="Right Arrow 3"/>
          <p:cNvSpPr/>
          <p:nvPr/>
        </p:nvSpPr>
        <p:spPr>
          <a:xfrm>
            <a:off x="2555776" y="3429000"/>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7722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nip and Round Single Corner Rectangle 18"/>
          <p:cNvSpPr/>
          <p:nvPr/>
        </p:nvSpPr>
        <p:spPr>
          <a:xfrm>
            <a:off x="2922962" y="1316153"/>
            <a:ext cx="5904656" cy="4225693"/>
          </a:xfrm>
          <a:prstGeom prst="snip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3200" dirty="0">
                <a:solidFill>
                  <a:schemeClr val="tx1"/>
                </a:solidFill>
              </a:rPr>
              <a:t>But in another opinion, Ali Issa Othman said that in al-Ghazali's view, the thing that distinguishes humans from other creatures is the nature of their spirits, which are equated with humans' essence.</a:t>
            </a:r>
            <a:endParaRPr lang="en-US" sz="3200" dirty="0">
              <a:solidFill>
                <a:schemeClr val="tx1"/>
              </a:solidFill>
              <a:latin typeface="Adobe Gothic Std B" pitchFamily="34" charset="-128"/>
              <a:ea typeface="Adobe Gothic Std B" pitchFamily="34" charset="-128"/>
            </a:endParaRPr>
          </a:p>
        </p:txBody>
      </p:sp>
      <p:sp>
        <p:nvSpPr>
          <p:cNvPr id="2" name="Oval 1"/>
          <p:cNvSpPr/>
          <p:nvPr/>
        </p:nvSpPr>
        <p:spPr>
          <a:xfrm>
            <a:off x="744" y="2110076"/>
            <a:ext cx="2555032" cy="295232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t>Nature and Human Potential</a:t>
            </a:r>
            <a:endParaRPr lang="en-US" sz="2400" b="1" dirty="0"/>
          </a:p>
        </p:txBody>
      </p:sp>
      <p:sp>
        <p:nvSpPr>
          <p:cNvPr id="4" name="Right Arrow 3"/>
          <p:cNvSpPr/>
          <p:nvPr/>
        </p:nvSpPr>
        <p:spPr>
          <a:xfrm>
            <a:off x="2555776" y="3429000"/>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1698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nip and Round Single Corner Rectangle 18"/>
          <p:cNvSpPr/>
          <p:nvPr/>
        </p:nvSpPr>
        <p:spPr>
          <a:xfrm>
            <a:off x="2987824" y="908720"/>
            <a:ext cx="5839794" cy="5472607"/>
          </a:xfrm>
          <a:prstGeom prst="snip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600" dirty="0"/>
              <a:t>Humans have various potentials, including tawhid (religious fitrah), reason, heart (qalb), and body. Apart from this positive potential, there is also a negative potential in humans, which is a human weakness, such as the potential to fall into the temptation of lust and demons. Therefore, humans are said to be paradoxical creatures. That is, they tend toward both good and bad.</a:t>
            </a:r>
            <a:endParaRPr lang="en-US" sz="2600" dirty="0">
              <a:latin typeface="Adobe Gothic Std B" pitchFamily="34" charset="-128"/>
              <a:ea typeface="Adobe Gothic Std B" pitchFamily="34" charset="-128"/>
            </a:endParaRPr>
          </a:p>
        </p:txBody>
      </p:sp>
      <p:sp>
        <p:nvSpPr>
          <p:cNvPr id="2" name="Oval 1"/>
          <p:cNvSpPr/>
          <p:nvPr/>
        </p:nvSpPr>
        <p:spPr>
          <a:xfrm>
            <a:off x="744" y="2110076"/>
            <a:ext cx="2555032" cy="295232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t>Nature and Human Potential</a:t>
            </a:r>
            <a:endParaRPr lang="en-US" sz="2400" b="1" dirty="0"/>
          </a:p>
        </p:txBody>
      </p:sp>
      <p:sp>
        <p:nvSpPr>
          <p:cNvPr id="4" name="Right Arrow 3"/>
          <p:cNvSpPr/>
          <p:nvPr/>
        </p:nvSpPr>
        <p:spPr>
          <a:xfrm>
            <a:off x="2555776" y="3429000"/>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89089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35486" y="2060848"/>
            <a:ext cx="2627784" cy="1728192"/>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d-ID" sz="2000" b="1" dirty="0"/>
              <a:t>PARADIGM OF SCIENCE - MODERN TECHNOLOGY</a:t>
            </a:r>
            <a:endParaRPr lang="en-US" sz="2000" b="1" dirty="0"/>
          </a:p>
        </p:txBody>
      </p:sp>
      <p:sp>
        <p:nvSpPr>
          <p:cNvPr id="2" name="Rectangle 1"/>
          <p:cNvSpPr/>
          <p:nvPr/>
        </p:nvSpPr>
        <p:spPr>
          <a:xfrm>
            <a:off x="2904490" y="908721"/>
            <a:ext cx="5915660" cy="4896543"/>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lvl="0" indent="-342900" algn="just">
              <a:spcBef>
                <a:spcPts val="600"/>
              </a:spcBef>
              <a:spcAft>
                <a:spcPts val="600"/>
              </a:spcAft>
              <a:buFont typeface="Arial" pitchFamily="34" charset="0"/>
              <a:buChar char="•"/>
            </a:pPr>
            <a:r>
              <a:rPr lang="id-ID" sz="2800" dirty="0" smtClean="0">
                <a:solidFill>
                  <a:schemeClr val="tx1"/>
                </a:solidFill>
              </a:rPr>
              <a:t>The </a:t>
            </a:r>
            <a:r>
              <a:rPr lang="id-ID" sz="2800" dirty="0">
                <a:solidFill>
                  <a:schemeClr val="tx1"/>
                </a:solidFill>
              </a:rPr>
              <a:t>modern science-technology paradigm is </a:t>
            </a:r>
            <a:r>
              <a:rPr lang="id-ID" sz="2800" dirty="0" smtClean="0">
                <a:solidFill>
                  <a:schemeClr val="tx1"/>
                </a:solidFill>
              </a:rPr>
              <a:t>value-free</a:t>
            </a:r>
          </a:p>
          <a:p>
            <a:pPr marL="342900" lvl="0" indent="-342900" algn="just">
              <a:spcBef>
                <a:spcPts val="600"/>
              </a:spcBef>
              <a:spcAft>
                <a:spcPts val="600"/>
              </a:spcAft>
              <a:buFont typeface="Arial" pitchFamily="34" charset="0"/>
              <a:buChar char="•"/>
            </a:pPr>
            <a:r>
              <a:rPr lang="id-ID" sz="2800" dirty="0" smtClean="0">
                <a:solidFill>
                  <a:schemeClr val="tx1"/>
                </a:solidFill>
              </a:rPr>
              <a:t>Modern </a:t>
            </a:r>
            <a:r>
              <a:rPr lang="id-ID" sz="2800" dirty="0">
                <a:solidFill>
                  <a:schemeClr val="tx1"/>
                </a:solidFill>
              </a:rPr>
              <a:t>science-technologies are born and developed in the context of specific values, paradigms and </a:t>
            </a:r>
            <a:r>
              <a:rPr lang="id-ID" sz="2800" dirty="0" smtClean="0">
                <a:solidFill>
                  <a:schemeClr val="tx1"/>
                </a:solidFill>
              </a:rPr>
              <a:t>civilizations</a:t>
            </a:r>
          </a:p>
          <a:p>
            <a:pPr marL="342900" lvl="0" indent="-342900" algn="just">
              <a:spcBef>
                <a:spcPts val="600"/>
              </a:spcBef>
              <a:spcAft>
                <a:spcPts val="600"/>
              </a:spcAft>
              <a:buFont typeface="Arial" pitchFamily="34" charset="0"/>
              <a:buChar char="•"/>
            </a:pPr>
            <a:r>
              <a:rPr lang="id-ID" sz="2800" dirty="0" smtClean="0">
                <a:solidFill>
                  <a:schemeClr val="tx1"/>
                </a:solidFill>
              </a:rPr>
              <a:t>The </a:t>
            </a:r>
            <a:r>
              <a:rPr lang="id-ID" sz="2800" dirty="0">
                <a:solidFill>
                  <a:schemeClr val="tx1"/>
                </a:solidFill>
              </a:rPr>
              <a:t>philosophical paradigm of Modern Science-technology is the ideology of liberalism-capitalism and secular-materialistic materialism</a:t>
            </a:r>
            <a:r>
              <a:rPr lang="id-ID" sz="2800" dirty="0">
                <a:solidFill>
                  <a:schemeClr val="tx1"/>
                </a:solidFill>
              </a:rPr>
              <a:t> </a:t>
            </a:r>
            <a:r>
              <a:rPr lang="id-ID" sz="2800" dirty="0">
                <a:solidFill>
                  <a:schemeClr val="tx1"/>
                </a:solidFill>
              </a:rPr>
              <a:t> </a:t>
            </a:r>
          </a:p>
          <a:p>
            <a:pPr marL="342900" lvl="0" indent="-342900" algn="just">
              <a:spcBef>
                <a:spcPts val="600"/>
              </a:spcBef>
              <a:spcAft>
                <a:spcPts val="600"/>
              </a:spcAft>
              <a:buFont typeface="Arial" pitchFamily="34" charset="0"/>
              <a:buChar char="•"/>
            </a:pPr>
            <a:endParaRPr lang="en-US" sz="2800" dirty="0">
              <a:solidFill>
                <a:schemeClr val="tx1"/>
              </a:solidFill>
            </a:endParaRPr>
          </a:p>
          <a:p>
            <a:pPr marL="342900" lvl="0" indent="-342900" algn="just">
              <a:spcBef>
                <a:spcPts val="600"/>
              </a:spcBef>
              <a:spcAft>
                <a:spcPts val="600"/>
              </a:spcAft>
              <a:buFont typeface="Arial" pitchFamily="34" charset="0"/>
              <a:buChar char="•"/>
            </a:pPr>
            <a:endParaRPr lang="en-US" sz="2800" dirty="0" smtClean="0">
              <a:solidFill>
                <a:schemeClr val="tx1"/>
              </a:solidFill>
            </a:endParaRPr>
          </a:p>
          <a:p>
            <a:pPr lvl="0" algn="just">
              <a:spcBef>
                <a:spcPts val="600"/>
              </a:spcBef>
              <a:spcAft>
                <a:spcPts val="600"/>
              </a:spcAft>
            </a:pPr>
            <a:endParaRPr lang="en-US" sz="2800" dirty="0">
              <a:solidFill>
                <a:schemeClr val="tx1"/>
              </a:solidFill>
              <a:cs typeface="+mn-lt"/>
            </a:endParaRPr>
          </a:p>
        </p:txBody>
      </p:sp>
      <p:sp>
        <p:nvSpPr>
          <p:cNvPr id="8" name="Right Arrow 7"/>
          <p:cNvSpPr/>
          <p:nvPr/>
        </p:nvSpPr>
        <p:spPr>
          <a:xfrm>
            <a:off x="2612018" y="2705135"/>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909</Words>
  <Application>Microsoft Office PowerPoint</Application>
  <PresentationFormat>On-screen Show (4:3)</PresentationFormat>
  <Paragraphs>43</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anitaraharjeng</cp:lastModifiedBy>
  <cp:revision>58</cp:revision>
  <cp:lastPrinted>2020-08-27T23:29:28Z</cp:lastPrinted>
  <dcterms:created xsi:type="dcterms:W3CDTF">2020-08-26T10:43:00Z</dcterms:created>
  <dcterms:modified xsi:type="dcterms:W3CDTF">2021-01-05T12:57:19Z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1033-11.2.0.9635</vt:lpwstr>
  </property>
</Properties>
</file>