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handoutMasterIdLst>
    <p:handoutMasterId r:id="rId10"/>
  </p:handoutMasterIdLst>
  <p:sldIdLst>
    <p:sldId id="256" r:id="rId2"/>
    <p:sldId id="258" r:id="rId3"/>
    <p:sldId id="259" r:id="rId4"/>
    <p:sldId id="275" r:id="rId5"/>
    <p:sldId id="277" r:id="rId6"/>
    <p:sldId id="281" r:id="rId7"/>
    <p:sldId id="276" r:id="rId8"/>
  </p:sldIdLst>
  <p:sldSz cx="9144000" cy="6858000" type="screen4x3"/>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266" y="-18"/>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7284"/>
          </a:xfrm>
          <a:prstGeom prst="rect">
            <a:avLst/>
          </a:prstGeom>
        </p:spPr>
        <p:txBody>
          <a:bodyPr vert="horz" lIns="91440" tIns="45720" rIns="91440" bIns="45720" rtlCol="0"/>
          <a:lstStyle>
            <a:lvl1pPr algn="r">
              <a:defRPr sz="1200"/>
            </a:lvl1pPr>
          </a:lstStyle>
          <a:p>
            <a:fld id="{BAA7F086-C2D8-40DD-9019-B2E6921191D6}" type="datetimeFigureOut">
              <a:rPr lang="en-US" smtClean="0"/>
              <a:t>12/7/2020</a:t>
            </a:fld>
            <a:endParaRPr lang="en-US"/>
          </a:p>
        </p:txBody>
      </p:sp>
      <p:sp>
        <p:nvSpPr>
          <p:cNvPr id="4" name="Footer Placeholder 3"/>
          <p:cNvSpPr>
            <a:spLocks noGrp="1"/>
          </p:cNvSpPr>
          <p:nvPr>
            <p:ph type="ftr" sz="quarter" idx="2"/>
          </p:nvPr>
        </p:nvSpPr>
        <p:spPr>
          <a:xfrm>
            <a:off x="0" y="9446678"/>
            <a:ext cx="2971800" cy="49728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46678"/>
            <a:ext cx="2971800" cy="497284"/>
          </a:xfrm>
          <a:prstGeom prst="rect">
            <a:avLst/>
          </a:prstGeom>
        </p:spPr>
        <p:txBody>
          <a:bodyPr vert="horz" lIns="91440" tIns="45720" rIns="91440" bIns="45720" rtlCol="0" anchor="b"/>
          <a:lstStyle>
            <a:lvl1pPr algn="r">
              <a:defRPr sz="1200"/>
            </a:lvl1pPr>
          </a:lstStyle>
          <a:p>
            <a:fld id="{927B3018-7F4B-4D2D-87F0-3A4F15F86F94}" type="slidenum">
              <a:rPr lang="en-US" smtClean="0"/>
              <a:t>‹#›</a:t>
            </a:fld>
            <a:endParaRPr lang="en-US"/>
          </a:p>
        </p:txBody>
      </p:sp>
    </p:spTree>
    <p:extLst>
      <p:ext uri="{BB962C8B-B14F-4D97-AF65-F5344CB8AC3E}">
        <p14:creationId xmlns:p14="http://schemas.microsoft.com/office/powerpoint/2010/main" val="352826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2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97284"/>
          </a:xfrm>
          <a:prstGeom prst="rect">
            <a:avLst/>
          </a:prstGeom>
        </p:spPr>
        <p:txBody>
          <a:bodyPr vert="horz" lIns="91440" tIns="45720" rIns="91440" bIns="45720" rtlCol="0"/>
          <a:lstStyle>
            <a:lvl1pPr algn="r">
              <a:defRPr sz="1200"/>
            </a:lvl1pPr>
          </a:lstStyle>
          <a:p>
            <a:fld id="{1960030F-BDA9-41ED-8146-A89D7D11CE0C}" type="datetimeFigureOut">
              <a:rPr lang="en-US" smtClean="0"/>
              <a:t>12/7/2020</a:t>
            </a:fld>
            <a:endParaRPr lang="en-US"/>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724202"/>
            <a:ext cx="5486400" cy="447556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6678"/>
            <a:ext cx="2971800" cy="4972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46678"/>
            <a:ext cx="2971800" cy="497284"/>
          </a:xfrm>
          <a:prstGeom prst="rect">
            <a:avLst/>
          </a:prstGeom>
        </p:spPr>
        <p:txBody>
          <a:bodyPr vert="horz" lIns="91440" tIns="45720" rIns="91440" bIns="45720" rtlCol="0" anchor="b"/>
          <a:lstStyle>
            <a:lvl1pPr algn="r">
              <a:defRPr sz="1200"/>
            </a:lvl1pPr>
          </a:lstStyle>
          <a:p>
            <a:fld id="{3F8666C1-9487-4672-81BC-0318BC1A5B1C}" type="slidenum">
              <a:rPr lang="en-US" smtClean="0"/>
              <a:t>‹#›</a:t>
            </a:fld>
            <a:endParaRPr lang="en-US"/>
          </a:p>
        </p:txBody>
      </p:sp>
    </p:spTree>
    <p:extLst>
      <p:ext uri="{BB962C8B-B14F-4D97-AF65-F5344CB8AC3E}">
        <p14:creationId xmlns:p14="http://schemas.microsoft.com/office/powerpoint/2010/main" val="1276511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8666C1-9487-4672-81BC-0318BC1A5B1C}" type="slidenum">
              <a:rPr lang="en-US" smtClean="0"/>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8666C1-9487-4672-81BC-0318BC1A5B1C}" type="slidenum">
              <a:rPr lang="en-US" smtClean="0"/>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8666C1-9487-4672-81BC-0318BC1A5B1C}" type="slidenum">
              <a:rPr lang="en-US" smtClean="0"/>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8666C1-9487-4672-81BC-0318BC1A5B1C}"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544670-DDB4-4FD2-BA95-56DE48D57F34}" type="datetimeFigureOut">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544670-DDB4-4FD2-BA95-56DE48D57F34}" type="datetimeFigureOut">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544670-DDB4-4FD2-BA95-56DE48D57F34}" type="datetimeFigureOut">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544670-DDB4-4FD2-BA95-56DE48D57F34}" type="datetimeFigureOut">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544670-DDB4-4FD2-BA95-56DE48D57F34}" type="datetimeFigureOut">
              <a:rPr lang="en-US" smtClean="0"/>
              <a:t>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544670-DDB4-4FD2-BA95-56DE48D57F34}" type="datetimeFigureOut">
              <a:rPr lang="en-US" smtClean="0"/>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544670-DDB4-4FD2-BA95-56DE48D57F34}" type="datetimeFigureOut">
              <a:rPr lang="en-US" smtClean="0"/>
              <a:t>12/7/2020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544670-DDB4-4FD2-BA95-56DE48D57F34}" type="datetimeFigureOut">
              <a:rPr lang="en-US" smtClean="0"/>
              <a:t>12/7/2020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544670-DDB4-4FD2-BA95-56DE48D57F34}" type="datetimeFigureOut">
              <a:rPr lang="en-US" smtClean="0"/>
              <a:t>12/7/2020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44670-DDB4-4FD2-BA95-56DE48D57F34}" type="datetimeFigureOut">
              <a:rPr lang="en-US" smtClean="0"/>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44670-DDB4-4FD2-BA95-56DE48D57F34}" type="datetimeFigureOut">
              <a:rPr lang="en-US" smtClean="0"/>
              <a:t>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40BC49-91A0-4585-8855-71D52CBE6B5D}"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544670-DDB4-4FD2-BA95-56DE48D57F34}" type="datetimeFigureOut">
              <a:rPr lang="en-US" smtClean="0"/>
              <a:t>12/7/2020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40BC49-91A0-4585-8855-71D52CBE6B5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6132"/>
            <a:ext cx="9144000" cy="689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12" y="404664"/>
            <a:ext cx="1043608" cy="904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395536" y="2996952"/>
            <a:ext cx="8374347" cy="208823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id-ID" b="1" dirty="0" smtClean="0">
                <a:latin typeface="Adobe Fan Heiti Std B" pitchFamily="34" charset="-128"/>
                <a:ea typeface="Adobe Fan Heiti Std B" pitchFamily="34" charset="-128"/>
              </a:rPr>
              <a:t>By</a:t>
            </a:r>
            <a:r>
              <a:rPr lang="en-US" b="1" dirty="0" smtClean="0">
                <a:latin typeface="Adobe Fan Heiti Std B" pitchFamily="34" charset="-128"/>
                <a:ea typeface="Adobe Fan Heiti Std B" pitchFamily="34" charset="-128"/>
              </a:rPr>
              <a:t>:</a:t>
            </a:r>
            <a:endParaRPr lang="en-US" b="1" dirty="0" smtClean="0">
              <a:latin typeface="Adobe Fan Heiti Std B" pitchFamily="34" charset="-128"/>
              <a:ea typeface="Adobe Fan Heiti Std B" pitchFamily="34" charset="-128"/>
            </a:endParaRPr>
          </a:p>
          <a:p>
            <a:pPr algn="ctr"/>
            <a:r>
              <a:rPr lang="en-US" b="1" dirty="0" smtClean="0">
                <a:latin typeface="Adobe Fan Heiti Std B" pitchFamily="34" charset="-128"/>
                <a:ea typeface="Adobe Fan Heiti Std B" pitchFamily="34" charset="-128"/>
              </a:rPr>
              <a:t>Dr. Ahmad </a:t>
            </a:r>
            <a:r>
              <a:rPr lang="en-US" b="1" dirty="0" err="1" smtClean="0">
                <a:latin typeface="Adobe Fan Heiti Std B" pitchFamily="34" charset="-128"/>
                <a:ea typeface="Adobe Fan Heiti Std B" pitchFamily="34" charset="-128"/>
              </a:rPr>
              <a:t>Zainuri</a:t>
            </a:r>
            <a:endParaRPr lang="en-US" dirty="0">
              <a:latin typeface="Adobe Fan Heiti Std B" pitchFamily="34" charset="-128"/>
              <a:ea typeface="Adobe Fan Heiti Std B" pitchFamily="34" charset="-128"/>
            </a:endParaRPr>
          </a:p>
          <a:p>
            <a:pPr algn="ctr"/>
            <a:endParaRPr lang="en-US" sz="1050" dirty="0"/>
          </a:p>
          <a:p>
            <a:pPr algn="ctr"/>
            <a:r>
              <a:rPr lang="id-ID" sz="2000" b="1" dirty="0" smtClean="0"/>
              <a:t>Lecturer from </a:t>
            </a:r>
            <a:r>
              <a:rPr lang="en-US" sz="2000" b="1" dirty="0" smtClean="0"/>
              <a:t>Faculty </a:t>
            </a:r>
            <a:r>
              <a:rPr lang="en-US" sz="2000" b="1" dirty="0"/>
              <a:t>of </a:t>
            </a:r>
            <a:r>
              <a:rPr lang="en-US" sz="2000" b="1" dirty="0" err="1"/>
              <a:t>Tarbiyah</a:t>
            </a:r>
            <a:r>
              <a:rPr lang="en-US" sz="2000" b="1" dirty="0"/>
              <a:t> and Teacher Training</a:t>
            </a:r>
            <a:endParaRPr lang="id-ID" sz="2000" b="1" dirty="0" smtClean="0"/>
          </a:p>
          <a:p>
            <a:pPr algn="ctr"/>
            <a:r>
              <a:rPr lang="en-US" sz="2000" b="1" dirty="0" smtClean="0"/>
              <a:t>UIN </a:t>
            </a:r>
            <a:r>
              <a:rPr lang="en-US" sz="2000" b="1" dirty="0" err="1" smtClean="0"/>
              <a:t>Raden</a:t>
            </a:r>
            <a:r>
              <a:rPr lang="en-US" sz="2000" b="1" dirty="0" smtClean="0"/>
              <a:t> Fatah Palembang</a:t>
            </a:r>
            <a:endParaRPr lang="en-US" sz="2000" b="1" dirty="0"/>
          </a:p>
        </p:txBody>
      </p:sp>
      <p:sp>
        <p:nvSpPr>
          <p:cNvPr id="10" name="Rectangle 9"/>
          <p:cNvSpPr/>
          <p:nvPr/>
        </p:nvSpPr>
        <p:spPr>
          <a:xfrm>
            <a:off x="251521" y="5517232"/>
            <a:ext cx="8593318" cy="108012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b="1" dirty="0" smtClean="0">
                <a:latin typeface="Adobe Gothic Std B" pitchFamily="34" charset="-128"/>
                <a:ea typeface="Adobe Gothic Std B" pitchFamily="34" charset="-128"/>
              </a:rPr>
              <a:t>UNIVERSITAS </a:t>
            </a:r>
            <a:r>
              <a:rPr lang="en-US" sz="1400" b="1" dirty="0">
                <a:latin typeface="Adobe Gothic Std B" pitchFamily="34" charset="-128"/>
                <a:ea typeface="Adobe Gothic Std B" pitchFamily="34" charset="-128"/>
              </a:rPr>
              <a:t>ISLAM </a:t>
            </a:r>
            <a:r>
              <a:rPr lang="en-US" sz="1400" b="1" dirty="0" smtClean="0">
                <a:latin typeface="Adobe Gothic Std B" pitchFamily="34" charset="-128"/>
                <a:ea typeface="Adobe Gothic Std B" pitchFamily="34" charset="-128"/>
              </a:rPr>
              <a:t>NEGERI (UIN)</a:t>
            </a:r>
          </a:p>
          <a:p>
            <a:pPr algn="ctr"/>
            <a:r>
              <a:rPr lang="en-US" sz="1400" b="1" dirty="0" smtClean="0">
                <a:latin typeface="Adobe Gothic Std B" pitchFamily="34" charset="-128"/>
                <a:ea typeface="Adobe Gothic Std B" pitchFamily="34" charset="-128"/>
              </a:rPr>
              <a:t>RADEN FATAH</a:t>
            </a:r>
            <a:r>
              <a:rPr lang="en-US" sz="1400" dirty="0">
                <a:latin typeface="Adobe Gothic Std B" pitchFamily="34" charset="-128"/>
                <a:ea typeface="Adobe Gothic Std B" pitchFamily="34" charset="-128"/>
              </a:rPr>
              <a:t> </a:t>
            </a:r>
            <a:r>
              <a:rPr lang="en-US" sz="1400" dirty="0" smtClean="0">
                <a:latin typeface="Adobe Gothic Std B" pitchFamily="34" charset="-128"/>
                <a:ea typeface="Adobe Gothic Std B" pitchFamily="34" charset="-128"/>
              </a:rPr>
              <a:t> </a:t>
            </a:r>
            <a:r>
              <a:rPr lang="en-US" sz="1400" b="1" dirty="0" smtClean="0">
                <a:latin typeface="Adobe Gothic Std B" pitchFamily="34" charset="-128"/>
                <a:ea typeface="Adobe Gothic Std B" pitchFamily="34" charset="-128"/>
              </a:rPr>
              <a:t>PALEMBANG</a:t>
            </a:r>
            <a:endParaRPr lang="en-US" sz="1400" dirty="0">
              <a:latin typeface="Adobe Gothic Std B" pitchFamily="34" charset="-128"/>
              <a:ea typeface="Adobe Gothic Std B" pitchFamily="34" charset="-128"/>
            </a:endParaRPr>
          </a:p>
          <a:p>
            <a:pPr algn="ctr"/>
            <a:r>
              <a:rPr lang="en-US" sz="1400" b="1" dirty="0">
                <a:latin typeface="Adobe Gothic Std B" pitchFamily="34" charset="-128"/>
                <a:ea typeface="Adobe Gothic Std B" pitchFamily="34" charset="-128"/>
              </a:rPr>
              <a:t>2020</a:t>
            </a:r>
          </a:p>
        </p:txBody>
      </p:sp>
      <p:sp>
        <p:nvSpPr>
          <p:cNvPr id="4" name="Rectangle 3"/>
          <p:cNvSpPr/>
          <p:nvPr/>
        </p:nvSpPr>
        <p:spPr>
          <a:xfrm>
            <a:off x="996576" y="857065"/>
            <a:ext cx="7848872" cy="171223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sz="4400" b="1" dirty="0" smtClean="0"/>
              <a:t>SCIENCE </a:t>
            </a:r>
            <a:r>
              <a:rPr lang="en-US" sz="4400" b="1" dirty="0"/>
              <a:t>AND TECHNOLOGY OF ISLAMIC PERSPECTIVE</a:t>
            </a:r>
            <a:endParaRPr lang="en-US" sz="4400" b="1"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ircle(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circle(in)">
                                      <p:cBhvr>
                                        <p:cTn id="1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4"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nip Single Corner Rectangle 2"/>
          <p:cNvSpPr/>
          <p:nvPr/>
        </p:nvSpPr>
        <p:spPr>
          <a:xfrm>
            <a:off x="179705" y="2546985"/>
            <a:ext cx="3420110" cy="1548765"/>
          </a:xfrm>
          <a:prstGeom prst="snip1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200" b="1" dirty="0" smtClean="0"/>
              <a:t>INTRODUCTION</a:t>
            </a:r>
            <a:endParaRPr lang="en-US" sz="3200" b="1" dirty="0"/>
          </a:p>
        </p:txBody>
      </p:sp>
      <p:sp>
        <p:nvSpPr>
          <p:cNvPr id="11" name="Right Arrow 10"/>
          <p:cNvSpPr/>
          <p:nvPr/>
        </p:nvSpPr>
        <p:spPr>
          <a:xfrm>
            <a:off x="3617650" y="3326651"/>
            <a:ext cx="306278" cy="216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Snip and Round Single Corner Rectangle 18"/>
          <p:cNvSpPr/>
          <p:nvPr/>
        </p:nvSpPr>
        <p:spPr>
          <a:xfrm>
            <a:off x="3995936" y="188641"/>
            <a:ext cx="5004738" cy="6264696"/>
          </a:xfrm>
          <a:prstGeom prst="snip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d-ID" dirty="0" smtClean="0"/>
              <a:t>The </a:t>
            </a:r>
            <a:r>
              <a:rPr lang="id-ID" dirty="0"/>
              <a:t>dichotomy debate - modern science and Islamic science - is still a crucial problem among Muslim scholars today. Islamic science is understood as science based on revelation, the hadith of the Prophet, and the scholars' ijtihad. Meanwhile, modern science is science based on experimentation and human reasoning based on empirical data through research. The two sciences have their respective areas, separate from one another, both in terms of formal-material objects, research methods, criteria of truth, and their roles</a:t>
            </a:r>
            <a:r>
              <a:rPr lang="id-ID" dirty="0" smtClean="0"/>
              <a:t>.</a:t>
            </a:r>
          </a:p>
          <a:p>
            <a:endParaRPr lang="id-ID" dirty="0"/>
          </a:p>
          <a:p>
            <a:r>
              <a:rPr lang="id-ID" dirty="0"/>
              <a:t>There is an idea among Muslim scientists to integrate the two sciences through the Islamization of science or the integration of science to neutralize the influence of modern Western science. This idea was initiated by Syed Muhammad Naquib al-Attas and Isma'il Raj'i al-Faruqi</a:t>
            </a:r>
            <a:r>
              <a:rPr lang="id-ID" dirty="0" smtClean="0"/>
              <a:t>.</a:t>
            </a:r>
            <a:endParaRPr lang="id-ID"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4" y="-36132"/>
            <a:ext cx="9144000" cy="689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Snip and Round Single Corner Rectangle 18"/>
          <p:cNvSpPr/>
          <p:nvPr/>
        </p:nvSpPr>
        <p:spPr>
          <a:xfrm>
            <a:off x="2987825" y="1137523"/>
            <a:ext cx="5904656" cy="4897434"/>
          </a:xfrm>
          <a:prstGeom prst="snip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just">
              <a:spcBef>
                <a:spcPts val="600"/>
              </a:spcBef>
              <a:spcAft>
                <a:spcPts val="600"/>
              </a:spcAft>
              <a:buFont typeface="Arial" pitchFamily="34" charset="0"/>
              <a:buChar char="•"/>
            </a:pPr>
            <a:r>
              <a:rPr lang="id-ID" sz="4400" dirty="0" smtClean="0">
                <a:solidFill>
                  <a:srgbClr val="FFFF00"/>
                </a:solidFill>
              </a:rPr>
              <a:t>Human Nature</a:t>
            </a:r>
            <a:r>
              <a:rPr lang="en-US" sz="4400" dirty="0" smtClean="0">
                <a:solidFill>
                  <a:srgbClr val="FFFF00"/>
                </a:solidFill>
              </a:rPr>
              <a:t>: </a:t>
            </a:r>
            <a:r>
              <a:rPr lang="en-US" sz="4400" i="1" dirty="0" smtClean="0">
                <a:solidFill>
                  <a:srgbClr val="FFFF00"/>
                </a:solidFill>
              </a:rPr>
              <a:t>al-</a:t>
            </a:r>
            <a:r>
              <a:rPr lang="en-US" sz="4400" i="1" dirty="0" err="1" smtClean="0">
                <a:solidFill>
                  <a:srgbClr val="FFFF00"/>
                </a:solidFill>
              </a:rPr>
              <a:t>qalb</a:t>
            </a:r>
            <a:r>
              <a:rPr lang="en-US" sz="4400" dirty="0">
                <a:solidFill>
                  <a:srgbClr val="FFFF00"/>
                </a:solidFill>
              </a:rPr>
              <a:t>, </a:t>
            </a:r>
            <a:r>
              <a:rPr lang="en-US" sz="4400" i="1" dirty="0">
                <a:solidFill>
                  <a:srgbClr val="FFFF00"/>
                </a:solidFill>
              </a:rPr>
              <a:t>al-</a:t>
            </a:r>
            <a:r>
              <a:rPr lang="en-US" sz="4400" i="1" dirty="0" err="1">
                <a:solidFill>
                  <a:srgbClr val="FFFF00"/>
                </a:solidFill>
              </a:rPr>
              <a:t>ruh</a:t>
            </a:r>
            <a:r>
              <a:rPr lang="en-US" sz="4400" dirty="0">
                <a:solidFill>
                  <a:srgbClr val="FFFF00"/>
                </a:solidFill>
              </a:rPr>
              <a:t>, </a:t>
            </a:r>
            <a:r>
              <a:rPr lang="en-US" sz="4400" i="1" dirty="0">
                <a:solidFill>
                  <a:srgbClr val="FFFF00"/>
                </a:solidFill>
              </a:rPr>
              <a:t>al-</a:t>
            </a:r>
            <a:r>
              <a:rPr lang="en-US" sz="4400" i="1" dirty="0" err="1">
                <a:solidFill>
                  <a:srgbClr val="FFFF00"/>
                </a:solidFill>
              </a:rPr>
              <a:t>nafs</a:t>
            </a:r>
            <a:r>
              <a:rPr lang="en-US" sz="4400" dirty="0">
                <a:solidFill>
                  <a:srgbClr val="FFFF00"/>
                </a:solidFill>
              </a:rPr>
              <a:t>, </a:t>
            </a:r>
            <a:r>
              <a:rPr lang="en-US" sz="4400" dirty="0" err="1">
                <a:solidFill>
                  <a:srgbClr val="FFFF00"/>
                </a:solidFill>
              </a:rPr>
              <a:t>dan</a:t>
            </a:r>
            <a:r>
              <a:rPr lang="en-US" sz="4400" dirty="0">
                <a:solidFill>
                  <a:srgbClr val="FFFF00"/>
                </a:solidFill>
              </a:rPr>
              <a:t> </a:t>
            </a:r>
            <a:r>
              <a:rPr lang="en-US" sz="4400" i="1" dirty="0">
                <a:solidFill>
                  <a:srgbClr val="FFFF00"/>
                </a:solidFill>
              </a:rPr>
              <a:t>al-‘</a:t>
            </a:r>
            <a:r>
              <a:rPr lang="en-US" sz="4400" i="1" dirty="0" err="1" smtClean="0">
                <a:solidFill>
                  <a:srgbClr val="FFFF00"/>
                </a:solidFill>
              </a:rPr>
              <a:t>aql</a:t>
            </a:r>
            <a:endParaRPr lang="en-US" sz="4400" i="1" dirty="0" smtClean="0">
              <a:solidFill>
                <a:srgbClr val="FFFF00"/>
              </a:solidFill>
            </a:endParaRPr>
          </a:p>
          <a:p>
            <a:pPr marL="571500" indent="-571500" algn="just">
              <a:spcBef>
                <a:spcPts val="600"/>
              </a:spcBef>
              <a:spcAft>
                <a:spcPts val="600"/>
              </a:spcAft>
              <a:buFont typeface="Arial" pitchFamily="34" charset="0"/>
              <a:buChar char="•"/>
            </a:pPr>
            <a:r>
              <a:rPr lang="id-ID" sz="3600" dirty="0" smtClean="0"/>
              <a:t>Human Potential</a:t>
            </a:r>
            <a:r>
              <a:rPr lang="en-US" sz="3600" dirty="0" smtClean="0"/>
              <a:t>: </a:t>
            </a:r>
            <a:r>
              <a:rPr lang="id-ID" sz="3600" dirty="0" smtClean="0"/>
              <a:t>the </a:t>
            </a:r>
            <a:r>
              <a:rPr lang="id-ID" sz="3600" dirty="0"/>
              <a:t>potential of tauhid (religious </a:t>
            </a:r>
            <a:r>
              <a:rPr lang="id-ID" sz="3600" i="1" dirty="0"/>
              <a:t>fitrah</a:t>
            </a:r>
            <a:r>
              <a:rPr lang="id-ID" sz="3600" dirty="0"/>
              <a:t>), mind, heart (</a:t>
            </a:r>
            <a:r>
              <a:rPr lang="id-ID" sz="3600" i="1" dirty="0"/>
              <a:t>qalb</a:t>
            </a:r>
            <a:r>
              <a:rPr lang="id-ID" sz="3600" dirty="0"/>
              <a:t>), and </a:t>
            </a:r>
            <a:r>
              <a:rPr lang="id-ID" sz="3600" dirty="0" smtClean="0"/>
              <a:t>body</a:t>
            </a:r>
            <a:endParaRPr lang="en-US" sz="3600" dirty="0" smtClean="0">
              <a:latin typeface="Adobe Gothic Std B" pitchFamily="34" charset="-128"/>
              <a:ea typeface="Adobe Gothic Std B" pitchFamily="34" charset="-128"/>
            </a:endParaRPr>
          </a:p>
        </p:txBody>
      </p:sp>
      <p:sp>
        <p:nvSpPr>
          <p:cNvPr id="2" name="Oval 1"/>
          <p:cNvSpPr/>
          <p:nvPr/>
        </p:nvSpPr>
        <p:spPr>
          <a:xfrm>
            <a:off x="744" y="2110076"/>
            <a:ext cx="2555032" cy="2952328"/>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b="1" dirty="0" smtClean="0"/>
              <a:t>NATURE AND HUMAN POTENTIAL</a:t>
            </a:r>
            <a:endParaRPr lang="en-US" sz="2400" b="1" dirty="0"/>
          </a:p>
        </p:txBody>
      </p:sp>
      <p:sp>
        <p:nvSpPr>
          <p:cNvPr id="4" name="Right Arrow 3"/>
          <p:cNvSpPr/>
          <p:nvPr/>
        </p:nvSpPr>
        <p:spPr>
          <a:xfrm>
            <a:off x="2555776" y="3429000"/>
            <a:ext cx="43204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3" y="-13584"/>
            <a:ext cx="9144000" cy="689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nip Single Corner Rectangle 2"/>
          <p:cNvSpPr/>
          <p:nvPr/>
        </p:nvSpPr>
        <p:spPr>
          <a:xfrm>
            <a:off x="-35486" y="1184771"/>
            <a:ext cx="2627784" cy="1728192"/>
          </a:xfrm>
          <a:prstGeom prst="snip1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b="1" dirty="0" smtClean="0"/>
              <a:t>PARADIGMA SAINS –TEKNOLOGI MODERN</a:t>
            </a:r>
            <a:endParaRPr lang="en-US" sz="2000" dirty="0"/>
          </a:p>
        </p:txBody>
      </p:sp>
      <p:sp>
        <p:nvSpPr>
          <p:cNvPr id="2" name="Rectangle 1"/>
          <p:cNvSpPr/>
          <p:nvPr/>
        </p:nvSpPr>
        <p:spPr>
          <a:xfrm>
            <a:off x="2904490" y="404665"/>
            <a:ext cx="5915660" cy="4752527"/>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342900" lvl="0" indent="-342900" algn="just">
              <a:spcBef>
                <a:spcPts val="600"/>
              </a:spcBef>
              <a:spcAft>
                <a:spcPts val="600"/>
              </a:spcAft>
              <a:buFont typeface="Arial" pitchFamily="34" charset="0"/>
              <a:buChar char="•"/>
            </a:pPr>
            <a:r>
              <a:rPr lang="id-ID" sz="2800" dirty="0" smtClean="0">
                <a:solidFill>
                  <a:schemeClr val="tx1"/>
                </a:solidFill>
              </a:rPr>
              <a:t>The </a:t>
            </a:r>
            <a:r>
              <a:rPr lang="id-ID" sz="2800" dirty="0">
                <a:solidFill>
                  <a:schemeClr val="tx1"/>
                </a:solidFill>
              </a:rPr>
              <a:t>modern science-technology paradigm is value-free</a:t>
            </a:r>
            <a:endParaRPr lang="id-ID" sz="2800" dirty="0" smtClean="0">
              <a:solidFill>
                <a:schemeClr val="tx1"/>
              </a:solidFill>
            </a:endParaRPr>
          </a:p>
          <a:p>
            <a:pPr marL="342900" lvl="0" indent="-342900" algn="just">
              <a:spcBef>
                <a:spcPts val="600"/>
              </a:spcBef>
              <a:spcAft>
                <a:spcPts val="600"/>
              </a:spcAft>
              <a:buFont typeface="Arial" pitchFamily="34" charset="0"/>
              <a:buChar char="•"/>
            </a:pPr>
            <a:r>
              <a:rPr lang="id-ID" sz="2800" dirty="0" smtClean="0">
                <a:solidFill>
                  <a:schemeClr val="tx1"/>
                </a:solidFill>
              </a:rPr>
              <a:t>Modern </a:t>
            </a:r>
            <a:r>
              <a:rPr lang="id-ID" sz="2800" dirty="0">
                <a:solidFill>
                  <a:schemeClr val="tx1"/>
                </a:solidFill>
              </a:rPr>
              <a:t>science-technologies are born and developed in the context of specific values, paradigms and </a:t>
            </a:r>
            <a:r>
              <a:rPr lang="id-ID" sz="2800" dirty="0" smtClean="0">
                <a:solidFill>
                  <a:schemeClr val="tx1"/>
                </a:solidFill>
              </a:rPr>
              <a:t>civilizations</a:t>
            </a:r>
          </a:p>
          <a:p>
            <a:pPr marL="342900" lvl="0" indent="-342900" algn="just">
              <a:spcBef>
                <a:spcPts val="600"/>
              </a:spcBef>
              <a:spcAft>
                <a:spcPts val="600"/>
              </a:spcAft>
              <a:buFont typeface="Arial" pitchFamily="34" charset="0"/>
              <a:buChar char="•"/>
            </a:pPr>
            <a:r>
              <a:rPr lang="id-ID" sz="2800" dirty="0" smtClean="0">
                <a:solidFill>
                  <a:schemeClr val="tx1"/>
                </a:solidFill>
              </a:rPr>
              <a:t>The </a:t>
            </a:r>
            <a:r>
              <a:rPr lang="id-ID" sz="2800" dirty="0">
                <a:solidFill>
                  <a:schemeClr val="tx1"/>
                </a:solidFill>
              </a:rPr>
              <a:t>philosophical paradigm of Modern Science-technology is the ideology of liberalism-capitalism and secular-materialistic </a:t>
            </a:r>
            <a:r>
              <a:rPr lang="id-ID" sz="2800" dirty="0" smtClean="0">
                <a:solidFill>
                  <a:schemeClr val="tx1"/>
                </a:solidFill>
              </a:rPr>
              <a:t>materialism</a:t>
            </a:r>
            <a:endParaRPr lang="en-US" sz="2800" dirty="0">
              <a:solidFill>
                <a:schemeClr val="tx1"/>
              </a:solidFill>
            </a:endParaRPr>
          </a:p>
        </p:txBody>
      </p:sp>
      <p:sp>
        <p:nvSpPr>
          <p:cNvPr id="8" name="Right Arrow 7"/>
          <p:cNvSpPr/>
          <p:nvPr/>
        </p:nvSpPr>
        <p:spPr>
          <a:xfrm>
            <a:off x="2612018" y="1829058"/>
            <a:ext cx="324048" cy="59635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3" y="-13584"/>
            <a:ext cx="9144000" cy="689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nip Single Corner Rectangle 2"/>
          <p:cNvSpPr/>
          <p:nvPr/>
        </p:nvSpPr>
        <p:spPr>
          <a:xfrm>
            <a:off x="15401" y="2132856"/>
            <a:ext cx="2627784" cy="2052228"/>
          </a:xfrm>
          <a:prstGeom prst="snip1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id-ID" sz="2000" b="1" dirty="0" smtClean="0"/>
              <a:t>Science-Technology </a:t>
            </a:r>
            <a:r>
              <a:rPr lang="id-ID" sz="2000" b="1" dirty="0"/>
              <a:t>and Islamic Education: The Importance of Scientific Paradigm </a:t>
            </a:r>
            <a:r>
              <a:rPr lang="id-ID" sz="2000" b="1" dirty="0" smtClean="0"/>
              <a:t>Integration</a:t>
            </a:r>
            <a:endParaRPr lang="id-ID" sz="2000" b="1" dirty="0"/>
          </a:p>
        </p:txBody>
      </p:sp>
      <p:sp>
        <p:nvSpPr>
          <p:cNvPr id="2" name="Rectangle 1"/>
          <p:cNvSpPr/>
          <p:nvPr/>
        </p:nvSpPr>
        <p:spPr>
          <a:xfrm>
            <a:off x="2987824" y="404665"/>
            <a:ext cx="5915660" cy="6048671"/>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gn="just">
              <a:spcBef>
                <a:spcPts val="600"/>
              </a:spcBef>
              <a:spcAft>
                <a:spcPts val="600"/>
              </a:spcAft>
              <a:buFont typeface="Arial" pitchFamily="34" charset="0"/>
              <a:buChar char="•"/>
            </a:pPr>
            <a:r>
              <a:rPr lang="en-US" sz="1900" b="1" dirty="0" err="1" smtClean="0">
                <a:solidFill>
                  <a:schemeClr val="tx1"/>
                </a:solidFill>
              </a:rPr>
              <a:t>Melahirkan</a:t>
            </a:r>
            <a:r>
              <a:rPr lang="en-US" sz="1900" b="1" dirty="0" smtClean="0">
                <a:solidFill>
                  <a:schemeClr val="tx1"/>
                </a:solidFill>
              </a:rPr>
              <a:t> </a:t>
            </a:r>
            <a:r>
              <a:rPr lang="en-US" sz="1900" b="1" dirty="0" err="1">
                <a:solidFill>
                  <a:schemeClr val="tx1"/>
                </a:solidFill>
              </a:rPr>
              <a:t>manusia</a:t>
            </a:r>
            <a:r>
              <a:rPr lang="en-US" sz="1900" b="1" dirty="0">
                <a:solidFill>
                  <a:schemeClr val="tx1"/>
                </a:solidFill>
              </a:rPr>
              <a:t> yang </a:t>
            </a:r>
            <a:r>
              <a:rPr lang="en-US" sz="1900" b="1" dirty="0" err="1" smtClean="0">
                <a:solidFill>
                  <a:schemeClr val="tx1"/>
                </a:solidFill>
              </a:rPr>
              <a:t>tidak</a:t>
            </a:r>
            <a:r>
              <a:rPr lang="en-US" sz="1900" b="1" dirty="0" smtClean="0">
                <a:solidFill>
                  <a:schemeClr val="tx1"/>
                </a:solidFill>
              </a:rPr>
              <a:t> </a:t>
            </a:r>
            <a:r>
              <a:rPr lang="en-US" sz="1900" b="1" dirty="0" err="1" smtClean="0">
                <a:solidFill>
                  <a:schemeClr val="tx1"/>
                </a:solidFill>
              </a:rPr>
              <a:t>memiliki</a:t>
            </a:r>
            <a:r>
              <a:rPr lang="en-US" sz="1900" b="1" dirty="0" smtClean="0">
                <a:solidFill>
                  <a:schemeClr val="tx1"/>
                </a:solidFill>
              </a:rPr>
              <a:t> </a:t>
            </a:r>
            <a:r>
              <a:rPr lang="en-US" sz="1900" b="1" dirty="0" err="1">
                <a:solidFill>
                  <a:schemeClr val="tx1"/>
                </a:solidFill>
              </a:rPr>
              <a:t>pribadi</a:t>
            </a:r>
            <a:r>
              <a:rPr lang="en-US" sz="1900" b="1" dirty="0">
                <a:solidFill>
                  <a:schemeClr val="tx1"/>
                </a:solidFill>
              </a:rPr>
              <a:t> </a:t>
            </a:r>
            <a:r>
              <a:rPr lang="en-US" sz="1900" b="1" dirty="0" err="1">
                <a:solidFill>
                  <a:schemeClr val="tx1"/>
                </a:solidFill>
              </a:rPr>
              <a:t>terpecah</a:t>
            </a:r>
            <a:r>
              <a:rPr lang="en-US" sz="1900" b="1" dirty="0">
                <a:solidFill>
                  <a:schemeClr val="tx1"/>
                </a:solidFill>
              </a:rPr>
              <a:t> (</a:t>
            </a:r>
            <a:r>
              <a:rPr lang="en-US" sz="1900" b="1" i="1" dirty="0">
                <a:solidFill>
                  <a:schemeClr val="tx1"/>
                </a:solidFill>
              </a:rPr>
              <a:t>split personality</a:t>
            </a:r>
            <a:r>
              <a:rPr lang="en-US" sz="1900" b="1" dirty="0">
                <a:solidFill>
                  <a:schemeClr val="tx1"/>
                </a:solidFill>
              </a:rPr>
              <a:t>) </a:t>
            </a:r>
            <a:r>
              <a:rPr lang="en-US" sz="1900" b="1" dirty="0" err="1">
                <a:solidFill>
                  <a:schemeClr val="tx1"/>
                </a:solidFill>
              </a:rPr>
              <a:t>dalam</a:t>
            </a:r>
            <a:r>
              <a:rPr lang="en-US" sz="1900" b="1" dirty="0">
                <a:solidFill>
                  <a:schemeClr val="tx1"/>
                </a:solidFill>
              </a:rPr>
              <a:t> </a:t>
            </a:r>
            <a:r>
              <a:rPr lang="en-US" sz="1900" b="1" dirty="0" err="1" smtClean="0">
                <a:solidFill>
                  <a:schemeClr val="tx1"/>
                </a:solidFill>
              </a:rPr>
              <a:t>masyarakat</a:t>
            </a:r>
            <a:endParaRPr lang="id-ID" sz="1900" b="1" dirty="0" smtClean="0">
              <a:solidFill>
                <a:schemeClr val="tx1"/>
              </a:solidFill>
            </a:endParaRPr>
          </a:p>
          <a:p>
            <a:pPr marL="285750" indent="-285750" algn="just">
              <a:spcBef>
                <a:spcPts val="600"/>
              </a:spcBef>
              <a:spcAft>
                <a:spcPts val="600"/>
              </a:spcAft>
              <a:buFont typeface="Arial" pitchFamily="34" charset="0"/>
              <a:buChar char="•"/>
            </a:pPr>
            <a:r>
              <a:rPr lang="id-ID" sz="1900" b="1" dirty="0">
                <a:solidFill>
                  <a:schemeClr val="tx1"/>
                </a:solidFill>
              </a:rPr>
              <a:t>The position of al-Qur'an and hadith as a grand theory for modern </a:t>
            </a:r>
            <a:r>
              <a:rPr lang="id-ID" sz="1900" b="1" dirty="0" smtClean="0">
                <a:solidFill>
                  <a:schemeClr val="tx1"/>
                </a:solidFill>
              </a:rPr>
              <a:t>science-technology</a:t>
            </a:r>
          </a:p>
          <a:p>
            <a:pPr marL="285750" indent="-285750" algn="just">
              <a:spcBef>
                <a:spcPts val="600"/>
              </a:spcBef>
              <a:spcAft>
                <a:spcPts val="600"/>
              </a:spcAft>
              <a:buFont typeface="Arial" pitchFamily="34" charset="0"/>
              <a:buChar char="•"/>
            </a:pPr>
            <a:r>
              <a:rPr lang="id-ID" sz="1900" b="1" dirty="0" smtClean="0">
                <a:solidFill>
                  <a:schemeClr val="tx1"/>
                </a:solidFill>
              </a:rPr>
              <a:t>The </a:t>
            </a:r>
            <a:r>
              <a:rPr lang="id-ID" sz="1900" b="1" dirty="0">
                <a:solidFill>
                  <a:schemeClr val="tx1"/>
                </a:solidFill>
              </a:rPr>
              <a:t>principle of integrating modern science-technology in Islamic teachings should be following the essential conception of man as the subject and object of Islamic education. As the most glorious and best creatures of Allah SWT, humans have been equipped with various potentials. Humans have multiple potentials, including the potential for tawhid (religious </a:t>
            </a:r>
            <a:r>
              <a:rPr lang="id-ID" sz="1900" b="1" i="1" dirty="0">
                <a:solidFill>
                  <a:schemeClr val="tx1"/>
                </a:solidFill>
              </a:rPr>
              <a:t>fitrah</a:t>
            </a:r>
            <a:r>
              <a:rPr lang="id-ID" sz="1900" b="1" dirty="0">
                <a:solidFill>
                  <a:schemeClr val="tx1"/>
                </a:solidFill>
              </a:rPr>
              <a:t>), reason, heart (</a:t>
            </a:r>
            <a:r>
              <a:rPr lang="id-ID" sz="1900" b="1" i="1" dirty="0">
                <a:solidFill>
                  <a:schemeClr val="tx1"/>
                </a:solidFill>
              </a:rPr>
              <a:t>qalb</a:t>
            </a:r>
            <a:r>
              <a:rPr lang="id-ID" sz="1900" b="1" dirty="0">
                <a:solidFill>
                  <a:schemeClr val="tx1"/>
                </a:solidFill>
              </a:rPr>
              <a:t>), and body</a:t>
            </a:r>
            <a:r>
              <a:rPr lang="id-ID" sz="1900" b="1" dirty="0" smtClean="0">
                <a:solidFill>
                  <a:schemeClr val="tx1"/>
                </a:solidFill>
              </a:rPr>
              <a:t>.</a:t>
            </a:r>
          </a:p>
          <a:p>
            <a:pPr marL="285750" indent="-285750" algn="just">
              <a:spcBef>
                <a:spcPts val="600"/>
              </a:spcBef>
              <a:spcAft>
                <a:spcPts val="600"/>
              </a:spcAft>
              <a:buFont typeface="Arial" pitchFamily="34" charset="0"/>
              <a:buChar char="•"/>
            </a:pPr>
            <a:r>
              <a:rPr lang="id-ID" sz="1900" b="1" dirty="0" smtClean="0">
                <a:solidFill>
                  <a:schemeClr val="tx1"/>
                </a:solidFill>
              </a:rPr>
              <a:t>The </a:t>
            </a:r>
            <a:r>
              <a:rPr lang="id-ID" sz="1900" b="1" dirty="0">
                <a:solidFill>
                  <a:schemeClr val="tx1"/>
                </a:solidFill>
              </a:rPr>
              <a:t>main objective of Islamic education must be in line with the goal of human creation, namely as the caliph of Allah on earth to carry out Allah's laws legally and prosper the universe</a:t>
            </a:r>
            <a:r>
              <a:rPr lang="id-ID" sz="1900" b="1" dirty="0" smtClean="0">
                <a:solidFill>
                  <a:schemeClr val="tx1"/>
                </a:solidFill>
              </a:rPr>
              <a:t>.</a:t>
            </a:r>
          </a:p>
          <a:p>
            <a:pPr marL="285750" indent="-285750" algn="just">
              <a:spcBef>
                <a:spcPts val="600"/>
              </a:spcBef>
              <a:spcAft>
                <a:spcPts val="600"/>
              </a:spcAft>
              <a:buFont typeface="Arial" pitchFamily="34" charset="0"/>
              <a:buChar char="•"/>
            </a:pPr>
            <a:r>
              <a:rPr lang="id-ID" sz="1900" b="1" dirty="0" smtClean="0">
                <a:solidFill>
                  <a:schemeClr val="tx1"/>
                </a:solidFill>
              </a:rPr>
              <a:t>Create people who </a:t>
            </a:r>
            <a:r>
              <a:rPr lang="id-ID" sz="1900" b="1" dirty="0">
                <a:solidFill>
                  <a:schemeClr val="tx1"/>
                </a:solidFill>
              </a:rPr>
              <a:t>do not have a split personality in society</a:t>
            </a:r>
            <a:endParaRPr lang="en-US" sz="1900" b="1" dirty="0">
              <a:solidFill>
                <a:schemeClr val="tx1"/>
              </a:solidFill>
            </a:endParaRPr>
          </a:p>
          <a:p>
            <a:pPr lvl="0" algn="just">
              <a:spcBef>
                <a:spcPts val="600"/>
              </a:spcBef>
              <a:spcAft>
                <a:spcPts val="600"/>
              </a:spcAft>
            </a:pPr>
            <a:endParaRPr lang="en-US" dirty="0">
              <a:solidFill>
                <a:schemeClr val="tx1"/>
              </a:solidFill>
              <a:cs typeface="+mn-lt"/>
            </a:endParaRPr>
          </a:p>
        </p:txBody>
      </p:sp>
      <p:sp>
        <p:nvSpPr>
          <p:cNvPr id="8" name="Right Arrow 7"/>
          <p:cNvSpPr/>
          <p:nvPr/>
        </p:nvSpPr>
        <p:spPr>
          <a:xfrm>
            <a:off x="2643185" y="2878794"/>
            <a:ext cx="324048" cy="59635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81597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3" y="-13584"/>
            <a:ext cx="9144000" cy="689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nip Single Corner Rectangle 2"/>
          <p:cNvSpPr/>
          <p:nvPr/>
        </p:nvSpPr>
        <p:spPr>
          <a:xfrm>
            <a:off x="15401" y="2312876"/>
            <a:ext cx="2627784" cy="1728192"/>
          </a:xfrm>
          <a:prstGeom prst="snip1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b="1" dirty="0" smtClean="0"/>
              <a:t>KESIMPULAN</a:t>
            </a:r>
            <a:endParaRPr lang="en-US" sz="2000" dirty="0"/>
          </a:p>
        </p:txBody>
      </p:sp>
      <p:sp>
        <p:nvSpPr>
          <p:cNvPr id="2" name="Rectangle 1"/>
          <p:cNvSpPr/>
          <p:nvPr/>
        </p:nvSpPr>
        <p:spPr>
          <a:xfrm>
            <a:off x="2904490" y="404665"/>
            <a:ext cx="5915660" cy="6192687"/>
          </a:xfrm>
          <a:prstGeom prst="rect">
            <a:avLst/>
          </a:prstGeom>
          <a:solidFill>
            <a:schemeClr val="bg1"/>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342900" indent="-342900" algn="just" fontAlgn="base">
              <a:spcBef>
                <a:spcPts val="300"/>
              </a:spcBef>
              <a:spcAft>
                <a:spcPts val="300"/>
              </a:spcAft>
              <a:buFont typeface="+mj-lt"/>
              <a:buAutoNum type="arabicPeriod"/>
            </a:pPr>
            <a:r>
              <a:rPr lang="en-US" b="1" dirty="0" err="1" smtClean="0">
                <a:solidFill>
                  <a:schemeClr val="tx1"/>
                </a:solidFill>
              </a:rPr>
              <a:t>Pada</a:t>
            </a:r>
            <a:r>
              <a:rPr lang="en-US" b="1" dirty="0" smtClean="0">
                <a:solidFill>
                  <a:schemeClr val="tx1"/>
                </a:solidFill>
              </a:rPr>
              <a:t> </a:t>
            </a:r>
            <a:r>
              <a:rPr lang="en-US" b="1" dirty="0" err="1">
                <a:solidFill>
                  <a:schemeClr val="tx1"/>
                </a:solidFill>
              </a:rPr>
              <a:t>hakikatnya</a:t>
            </a:r>
            <a:r>
              <a:rPr lang="en-US" b="1" dirty="0">
                <a:solidFill>
                  <a:schemeClr val="tx1"/>
                </a:solidFill>
              </a:rPr>
              <a:t> </a:t>
            </a:r>
            <a:r>
              <a:rPr lang="en-US" b="1" dirty="0" err="1">
                <a:solidFill>
                  <a:schemeClr val="tx1"/>
                </a:solidFill>
              </a:rPr>
              <a:t>manusia</a:t>
            </a:r>
            <a:r>
              <a:rPr lang="en-US" b="1" dirty="0">
                <a:solidFill>
                  <a:schemeClr val="tx1"/>
                </a:solidFill>
              </a:rPr>
              <a:t> </a:t>
            </a:r>
            <a:r>
              <a:rPr lang="en-US" b="1" dirty="0" err="1">
                <a:solidFill>
                  <a:schemeClr val="tx1"/>
                </a:solidFill>
              </a:rPr>
              <a:t>terbentuk</a:t>
            </a:r>
            <a:r>
              <a:rPr lang="en-US" b="1" dirty="0">
                <a:solidFill>
                  <a:schemeClr val="tx1"/>
                </a:solidFill>
              </a:rPr>
              <a:t> </a:t>
            </a:r>
            <a:r>
              <a:rPr lang="en-US" b="1" dirty="0" err="1">
                <a:solidFill>
                  <a:schemeClr val="tx1"/>
                </a:solidFill>
              </a:rPr>
              <a:t>dari</a:t>
            </a:r>
            <a:r>
              <a:rPr lang="en-US" b="1" dirty="0">
                <a:solidFill>
                  <a:schemeClr val="tx1"/>
                </a:solidFill>
              </a:rPr>
              <a:t> </a:t>
            </a:r>
            <a:r>
              <a:rPr lang="en-US" b="1" dirty="0" err="1">
                <a:solidFill>
                  <a:schemeClr val="tx1"/>
                </a:solidFill>
              </a:rPr>
              <a:t>rangkaian</a:t>
            </a:r>
            <a:r>
              <a:rPr lang="en-US" b="1" dirty="0">
                <a:solidFill>
                  <a:schemeClr val="tx1"/>
                </a:solidFill>
              </a:rPr>
              <a:t> </a:t>
            </a:r>
            <a:r>
              <a:rPr lang="en-US" b="1" dirty="0" err="1">
                <a:solidFill>
                  <a:schemeClr val="tx1"/>
                </a:solidFill>
              </a:rPr>
              <a:t>dua</a:t>
            </a:r>
            <a:r>
              <a:rPr lang="en-US" b="1" dirty="0">
                <a:solidFill>
                  <a:schemeClr val="tx1"/>
                </a:solidFill>
              </a:rPr>
              <a:t> </a:t>
            </a:r>
            <a:r>
              <a:rPr lang="en-US" b="1" dirty="0" err="1">
                <a:solidFill>
                  <a:schemeClr val="tx1"/>
                </a:solidFill>
              </a:rPr>
              <a:t>substansi</a:t>
            </a:r>
            <a:r>
              <a:rPr lang="en-US" b="1" dirty="0">
                <a:solidFill>
                  <a:schemeClr val="tx1"/>
                </a:solidFill>
              </a:rPr>
              <a:t>, </a:t>
            </a:r>
            <a:r>
              <a:rPr lang="en-US" b="1" dirty="0" err="1">
                <a:solidFill>
                  <a:schemeClr val="tx1"/>
                </a:solidFill>
              </a:rPr>
              <a:t>yaitu</a:t>
            </a:r>
            <a:r>
              <a:rPr lang="en-US" b="1" dirty="0">
                <a:solidFill>
                  <a:schemeClr val="tx1"/>
                </a:solidFill>
              </a:rPr>
              <a:t>; </a:t>
            </a:r>
            <a:r>
              <a:rPr lang="en-US" b="1" dirty="0" err="1">
                <a:solidFill>
                  <a:schemeClr val="tx1"/>
                </a:solidFill>
              </a:rPr>
              <a:t>komponen</a:t>
            </a:r>
            <a:r>
              <a:rPr lang="en-US" b="1" dirty="0">
                <a:solidFill>
                  <a:schemeClr val="tx1"/>
                </a:solidFill>
              </a:rPr>
              <a:t> material; </a:t>
            </a:r>
            <a:r>
              <a:rPr lang="en-US" b="1" dirty="0" err="1">
                <a:solidFill>
                  <a:schemeClr val="tx1"/>
                </a:solidFill>
              </a:rPr>
              <a:t>jasmani</a:t>
            </a:r>
            <a:r>
              <a:rPr lang="en-US" b="1" dirty="0">
                <a:solidFill>
                  <a:schemeClr val="tx1"/>
                </a:solidFill>
              </a:rPr>
              <a:t> yang </a:t>
            </a:r>
            <a:r>
              <a:rPr lang="en-US" b="1" dirty="0" err="1">
                <a:solidFill>
                  <a:schemeClr val="tx1"/>
                </a:solidFill>
              </a:rPr>
              <a:t>berasal</a:t>
            </a:r>
            <a:r>
              <a:rPr lang="en-US" b="1" dirty="0">
                <a:solidFill>
                  <a:schemeClr val="tx1"/>
                </a:solidFill>
              </a:rPr>
              <a:t> </a:t>
            </a:r>
            <a:r>
              <a:rPr lang="en-US" b="1" dirty="0" err="1">
                <a:solidFill>
                  <a:schemeClr val="tx1"/>
                </a:solidFill>
              </a:rPr>
              <a:t>dari</a:t>
            </a:r>
            <a:r>
              <a:rPr lang="en-US" b="1" dirty="0">
                <a:solidFill>
                  <a:schemeClr val="tx1"/>
                </a:solidFill>
              </a:rPr>
              <a:t> </a:t>
            </a:r>
            <a:r>
              <a:rPr lang="en-US" b="1" dirty="0" err="1">
                <a:solidFill>
                  <a:schemeClr val="tx1"/>
                </a:solidFill>
              </a:rPr>
              <a:t>intisari</a:t>
            </a:r>
            <a:r>
              <a:rPr lang="en-US" b="1" dirty="0">
                <a:solidFill>
                  <a:schemeClr val="tx1"/>
                </a:solidFill>
              </a:rPr>
              <a:t> </a:t>
            </a:r>
            <a:r>
              <a:rPr lang="en-US" b="1" dirty="0" err="1">
                <a:solidFill>
                  <a:schemeClr val="tx1"/>
                </a:solidFill>
              </a:rPr>
              <a:t>tanah</a:t>
            </a:r>
            <a:r>
              <a:rPr lang="en-US" b="1" dirty="0">
                <a:solidFill>
                  <a:schemeClr val="tx1"/>
                </a:solidFill>
              </a:rPr>
              <a:t>, </a:t>
            </a:r>
            <a:r>
              <a:rPr lang="en-US" b="1" dirty="0" err="1">
                <a:solidFill>
                  <a:schemeClr val="tx1"/>
                </a:solidFill>
              </a:rPr>
              <a:t>dan</a:t>
            </a:r>
            <a:r>
              <a:rPr lang="en-US" b="1" dirty="0">
                <a:solidFill>
                  <a:schemeClr val="tx1"/>
                </a:solidFill>
              </a:rPr>
              <a:t> </a:t>
            </a:r>
            <a:r>
              <a:rPr lang="en-US" b="1" dirty="0" err="1">
                <a:solidFill>
                  <a:schemeClr val="tx1"/>
                </a:solidFill>
              </a:rPr>
              <a:t>komponen</a:t>
            </a:r>
            <a:r>
              <a:rPr lang="en-US" b="1" dirty="0">
                <a:solidFill>
                  <a:schemeClr val="tx1"/>
                </a:solidFill>
              </a:rPr>
              <a:t> immaterial; </a:t>
            </a:r>
            <a:r>
              <a:rPr lang="en-US" b="1" dirty="0" err="1">
                <a:solidFill>
                  <a:schemeClr val="tx1"/>
                </a:solidFill>
              </a:rPr>
              <a:t>ruh</a:t>
            </a:r>
            <a:r>
              <a:rPr lang="en-US" b="1" dirty="0">
                <a:solidFill>
                  <a:schemeClr val="tx1"/>
                </a:solidFill>
              </a:rPr>
              <a:t> yang di-“</a:t>
            </a:r>
            <a:r>
              <a:rPr lang="en-US" b="1" dirty="0" err="1">
                <a:solidFill>
                  <a:schemeClr val="tx1"/>
                </a:solidFill>
              </a:rPr>
              <a:t>tiup</a:t>
            </a:r>
            <a:r>
              <a:rPr lang="en-US" b="1" dirty="0">
                <a:solidFill>
                  <a:schemeClr val="tx1"/>
                </a:solidFill>
              </a:rPr>
              <a:t>”-</a:t>
            </a:r>
            <a:r>
              <a:rPr lang="en-US" b="1" dirty="0" err="1">
                <a:solidFill>
                  <a:schemeClr val="tx1"/>
                </a:solidFill>
              </a:rPr>
              <a:t>kan</a:t>
            </a:r>
            <a:r>
              <a:rPr lang="en-US" b="1" dirty="0">
                <a:solidFill>
                  <a:schemeClr val="tx1"/>
                </a:solidFill>
              </a:rPr>
              <a:t> Allah </a:t>
            </a:r>
            <a:r>
              <a:rPr lang="en-US" b="1" dirty="0" err="1">
                <a:solidFill>
                  <a:schemeClr val="tx1"/>
                </a:solidFill>
              </a:rPr>
              <a:t>Swt</a:t>
            </a:r>
            <a:r>
              <a:rPr lang="en-US" b="1" dirty="0">
                <a:solidFill>
                  <a:schemeClr val="tx1"/>
                </a:solidFill>
              </a:rPr>
              <a:t> </a:t>
            </a:r>
            <a:r>
              <a:rPr lang="en-US" b="1" dirty="0" err="1">
                <a:solidFill>
                  <a:schemeClr val="tx1"/>
                </a:solidFill>
              </a:rPr>
              <a:t>dan</a:t>
            </a:r>
            <a:r>
              <a:rPr lang="en-US" b="1" dirty="0">
                <a:solidFill>
                  <a:schemeClr val="tx1"/>
                </a:solidFill>
              </a:rPr>
              <a:t> </a:t>
            </a:r>
            <a:r>
              <a:rPr lang="en-US" b="1" dirty="0" err="1">
                <a:solidFill>
                  <a:schemeClr val="tx1"/>
                </a:solidFill>
              </a:rPr>
              <a:t>hakikat</a:t>
            </a:r>
            <a:r>
              <a:rPr lang="en-US" b="1" dirty="0">
                <a:solidFill>
                  <a:schemeClr val="tx1"/>
                </a:solidFill>
              </a:rPr>
              <a:t> </a:t>
            </a:r>
            <a:r>
              <a:rPr lang="en-US" b="1" dirty="0" err="1">
                <a:solidFill>
                  <a:schemeClr val="tx1"/>
                </a:solidFill>
              </a:rPr>
              <a:t>manusia</a:t>
            </a:r>
            <a:r>
              <a:rPr lang="en-US" b="1" dirty="0">
                <a:solidFill>
                  <a:schemeClr val="tx1"/>
                </a:solidFill>
              </a:rPr>
              <a:t> </a:t>
            </a:r>
            <a:r>
              <a:rPr lang="en-US" b="1" dirty="0" err="1">
                <a:solidFill>
                  <a:schemeClr val="tx1"/>
                </a:solidFill>
              </a:rPr>
              <a:t>adalah</a:t>
            </a:r>
            <a:r>
              <a:rPr lang="en-US" b="1" dirty="0">
                <a:solidFill>
                  <a:schemeClr val="tx1"/>
                </a:solidFill>
              </a:rPr>
              <a:t> </a:t>
            </a:r>
            <a:r>
              <a:rPr lang="en-US" b="1" dirty="0" err="1">
                <a:solidFill>
                  <a:schemeClr val="tx1"/>
                </a:solidFill>
              </a:rPr>
              <a:t>ruh</a:t>
            </a:r>
            <a:r>
              <a:rPr lang="en-US" b="1" dirty="0">
                <a:solidFill>
                  <a:schemeClr val="tx1"/>
                </a:solidFill>
              </a:rPr>
              <a:t> </a:t>
            </a:r>
            <a:r>
              <a:rPr lang="en-US" b="1" dirty="0" err="1">
                <a:solidFill>
                  <a:schemeClr val="tx1"/>
                </a:solidFill>
              </a:rPr>
              <a:t>sebagai</a:t>
            </a:r>
            <a:r>
              <a:rPr lang="en-US" b="1" dirty="0">
                <a:solidFill>
                  <a:schemeClr val="tx1"/>
                </a:solidFill>
              </a:rPr>
              <a:t> </a:t>
            </a:r>
            <a:r>
              <a:rPr lang="en-US" b="1" dirty="0" err="1">
                <a:solidFill>
                  <a:schemeClr val="tx1"/>
                </a:solidFill>
              </a:rPr>
              <a:t>jadi</a:t>
            </a:r>
            <a:r>
              <a:rPr lang="en-US" b="1" dirty="0">
                <a:solidFill>
                  <a:schemeClr val="tx1"/>
                </a:solidFill>
              </a:rPr>
              <a:t> </a:t>
            </a:r>
            <a:r>
              <a:rPr lang="en-US" b="1" dirty="0" err="1">
                <a:solidFill>
                  <a:schemeClr val="tx1"/>
                </a:solidFill>
              </a:rPr>
              <a:t>dirinya</a:t>
            </a:r>
            <a:r>
              <a:rPr lang="en-US" b="1" dirty="0">
                <a:solidFill>
                  <a:schemeClr val="tx1"/>
                </a:solidFill>
              </a:rPr>
              <a:t>. </a:t>
            </a:r>
            <a:r>
              <a:rPr lang="en-US" b="1" dirty="0" err="1">
                <a:solidFill>
                  <a:schemeClr val="tx1"/>
                </a:solidFill>
              </a:rPr>
              <a:t>Manusia</a:t>
            </a:r>
            <a:r>
              <a:rPr lang="en-US" b="1" dirty="0">
                <a:solidFill>
                  <a:schemeClr val="tx1"/>
                </a:solidFill>
              </a:rPr>
              <a:t> </a:t>
            </a:r>
            <a:r>
              <a:rPr lang="en-US" b="1" dirty="0" err="1">
                <a:solidFill>
                  <a:schemeClr val="tx1"/>
                </a:solidFill>
              </a:rPr>
              <a:t>telah</a:t>
            </a:r>
            <a:r>
              <a:rPr lang="en-US" b="1" dirty="0">
                <a:solidFill>
                  <a:schemeClr val="tx1"/>
                </a:solidFill>
              </a:rPr>
              <a:t> </a:t>
            </a:r>
            <a:r>
              <a:rPr lang="en-US" b="1" dirty="0" err="1">
                <a:solidFill>
                  <a:schemeClr val="tx1"/>
                </a:solidFill>
              </a:rPr>
              <a:t>diperlengkapi</a:t>
            </a:r>
            <a:r>
              <a:rPr lang="en-US" b="1" dirty="0">
                <a:solidFill>
                  <a:schemeClr val="tx1"/>
                </a:solidFill>
              </a:rPr>
              <a:t> </a:t>
            </a:r>
            <a:r>
              <a:rPr lang="en-US" b="1" dirty="0" err="1">
                <a:solidFill>
                  <a:schemeClr val="tx1"/>
                </a:solidFill>
              </a:rPr>
              <a:t>dengan</a:t>
            </a:r>
            <a:r>
              <a:rPr lang="en-US" b="1" dirty="0">
                <a:solidFill>
                  <a:schemeClr val="tx1"/>
                </a:solidFill>
              </a:rPr>
              <a:t> </a:t>
            </a:r>
            <a:r>
              <a:rPr lang="en-US" b="1" dirty="0" err="1">
                <a:solidFill>
                  <a:schemeClr val="tx1"/>
                </a:solidFill>
              </a:rPr>
              <a:t>seperangkat</a:t>
            </a:r>
            <a:r>
              <a:rPr lang="en-US" b="1" dirty="0">
                <a:solidFill>
                  <a:schemeClr val="tx1"/>
                </a:solidFill>
              </a:rPr>
              <a:t> </a:t>
            </a:r>
            <a:r>
              <a:rPr lang="en-US" b="1" dirty="0" err="1">
                <a:solidFill>
                  <a:schemeClr val="tx1"/>
                </a:solidFill>
              </a:rPr>
              <a:t>potensi</a:t>
            </a:r>
            <a:r>
              <a:rPr lang="en-US" b="1" dirty="0">
                <a:solidFill>
                  <a:schemeClr val="tx1"/>
                </a:solidFill>
              </a:rPr>
              <a:t>, </a:t>
            </a:r>
            <a:r>
              <a:rPr lang="en-US" b="1" dirty="0" err="1">
                <a:solidFill>
                  <a:schemeClr val="tx1"/>
                </a:solidFill>
              </a:rPr>
              <a:t>yakni</a:t>
            </a:r>
            <a:r>
              <a:rPr lang="en-US" b="1" dirty="0">
                <a:solidFill>
                  <a:schemeClr val="tx1"/>
                </a:solidFill>
              </a:rPr>
              <a:t>; </a:t>
            </a:r>
            <a:r>
              <a:rPr lang="en-US" b="1" dirty="0" err="1">
                <a:solidFill>
                  <a:schemeClr val="tx1"/>
                </a:solidFill>
              </a:rPr>
              <a:t>potensi</a:t>
            </a:r>
            <a:r>
              <a:rPr lang="en-US" b="1" dirty="0">
                <a:solidFill>
                  <a:schemeClr val="tx1"/>
                </a:solidFill>
              </a:rPr>
              <a:t> </a:t>
            </a:r>
            <a:r>
              <a:rPr lang="en-US" b="1" dirty="0" err="1">
                <a:solidFill>
                  <a:schemeClr val="tx1"/>
                </a:solidFill>
              </a:rPr>
              <a:t>tauhid</a:t>
            </a:r>
            <a:r>
              <a:rPr lang="en-US" b="1" dirty="0">
                <a:solidFill>
                  <a:schemeClr val="tx1"/>
                </a:solidFill>
              </a:rPr>
              <a:t> (</a:t>
            </a:r>
            <a:r>
              <a:rPr lang="en-US" b="1" dirty="0" err="1">
                <a:solidFill>
                  <a:schemeClr val="tx1"/>
                </a:solidFill>
              </a:rPr>
              <a:t>fitrah</a:t>
            </a:r>
            <a:r>
              <a:rPr lang="en-US" b="1" dirty="0">
                <a:solidFill>
                  <a:schemeClr val="tx1"/>
                </a:solidFill>
              </a:rPr>
              <a:t> </a:t>
            </a:r>
            <a:r>
              <a:rPr lang="en-US" b="1" dirty="0" err="1">
                <a:solidFill>
                  <a:schemeClr val="tx1"/>
                </a:solidFill>
              </a:rPr>
              <a:t>beragama</a:t>
            </a:r>
            <a:r>
              <a:rPr lang="en-US" b="1" dirty="0">
                <a:solidFill>
                  <a:schemeClr val="tx1"/>
                </a:solidFill>
              </a:rPr>
              <a:t>), </a:t>
            </a:r>
            <a:r>
              <a:rPr lang="en-US" b="1" dirty="0" err="1">
                <a:solidFill>
                  <a:schemeClr val="tx1"/>
                </a:solidFill>
              </a:rPr>
              <a:t>akal</a:t>
            </a:r>
            <a:r>
              <a:rPr lang="en-US" b="1" dirty="0">
                <a:solidFill>
                  <a:schemeClr val="tx1"/>
                </a:solidFill>
              </a:rPr>
              <a:t>, </a:t>
            </a:r>
            <a:r>
              <a:rPr lang="en-US" b="1" dirty="0" err="1">
                <a:solidFill>
                  <a:schemeClr val="tx1"/>
                </a:solidFill>
              </a:rPr>
              <a:t>hati</a:t>
            </a:r>
            <a:r>
              <a:rPr lang="en-US" b="1" dirty="0">
                <a:solidFill>
                  <a:schemeClr val="tx1"/>
                </a:solidFill>
              </a:rPr>
              <a:t> (</a:t>
            </a:r>
            <a:r>
              <a:rPr lang="en-US" b="1" i="1" dirty="0" err="1">
                <a:solidFill>
                  <a:schemeClr val="tx1"/>
                </a:solidFill>
              </a:rPr>
              <a:t>qalb</a:t>
            </a:r>
            <a:r>
              <a:rPr lang="en-US" b="1" dirty="0">
                <a:solidFill>
                  <a:schemeClr val="tx1"/>
                </a:solidFill>
              </a:rPr>
              <a:t>), </a:t>
            </a:r>
            <a:r>
              <a:rPr lang="en-US" b="1" dirty="0" err="1">
                <a:solidFill>
                  <a:schemeClr val="tx1"/>
                </a:solidFill>
              </a:rPr>
              <a:t>dan</a:t>
            </a:r>
            <a:r>
              <a:rPr lang="en-US" b="1" dirty="0">
                <a:solidFill>
                  <a:schemeClr val="tx1"/>
                </a:solidFill>
              </a:rPr>
              <a:t> </a:t>
            </a:r>
            <a:r>
              <a:rPr lang="en-US" b="1" dirty="0" err="1">
                <a:solidFill>
                  <a:schemeClr val="tx1"/>
                </a:solidFill>
              </a:rPr>
              <a:t>jasmani</a:t>
            </a:r>
            <a:r>
              <a:rPr lang="en-US" b="1" dirty="0">
                <a:solidFill>
                  <a:schemeClr val="tx1"/>
                </a:solidFill>
              </a:rPr>
              <a:t>. </a:t>
            </a:r>
            <a:r>
              <a:rPr lang="en-US" b="1" dirty="0" err="1">
                <a:solidFill>
                  <a:schemeClr val="tx1"/>
                </a:solidFill>
              </a:rPr>
              <a:t>Selain</a:t>
            </a:r>
            <a:r>
              <a:rPr lang="en-US" b="1" dirty="0">
                <a:solidFill>
                  <a:schemeClr val="tx1"/>
                </a:solidFill>
              </a:rPr>
              <a:t> </a:t>
            </a:r>
            <a:r>
              <a:rPr lang="en-US" b="1" dirty="0" err="1">
                <a:solidFill>
                  <a:schemeClr val="tx1"/>
                </a:solidFill>
              </a:rPr>
              <a:t>potensi</a:t>
            </a:r>
            <a:r>
              <a:rPr lang="en-US" b="1" dirty="0">
                <a:solidFill>
                  <a:schemeClr val="tx1"/>
                </a:solidFill>
              </a:rPr>
              <a:t> </a:t>
            </a:r>
            <a:r>
              <a:rPr lang="en-US" b="1" dirty="0" err="1">
                <a:solidFill>
                  <a:schemeClr val="tx1"/>
                </a:solidFill>
              </a:rPr>
              <a:t>positif</a:t>
            </a:r>
            <a:r>
              <a:rPr lang="en-US" b="1" dirty="0">
                <a:solidFill>
                  <a:schemeClr val="tx1"/>
                </a:solidFill>
              </a:rPr>
              <a:t> </a:t>
            </a:r>
            <a:r>
              <a:rPr lang="en-US" b="1" dirty="0" err="1">
                <a:solidFill>
                  <a:schemeClr val="tx1"/>
                </a:solidFill>
              </a:rPr>
              <a:t>ini</a:t>
            </a:r>
            <a:r>
              <a:rPr lang="en-US" b="1" dirty="0">
                <a:solidFill>
                  <a:schemeClr val="tx1"/>
                </a:solidFill>
              </a:rPr>
              <a:t>, </a:t>
            </a:r>
            <a:r>
              <a:rPr lang="en-US" b="1" dirty="0" err="1">
                <a:solidFill>
                  <a:schemeClr val="tx1"/>
                </a:solidFill>
              </a:rPr>
              <a:t>dalam</a:t>
            </a:r>
            <a:r>
              <a:rPr lang="en-US" b="1" dirty="0">
                <a:solidFill>
                  <a:schemeClr val="tx1"/>
                </a:solidFill>
              </a:rPr>
              <a:t> </a:t>
            </a:r>
            <a:r>
              <a:rPr lang="en-US" b="1" dirty="0" err="1">
                <a:solidFill>
                  <a:schemeClr val="tx1"/>
                </a:solidFill>
              </a:rPr>
              <a:t>diri</a:t>
            </a:r>
            <a:r>
              <a:rPr lang="en-US" b="1" dirty="0">
                <a:solidFill>
                  <a:schemeClr val="tx1"/>
                </a:solidFill>
              </a:rPr>
              <a:t> </a:t>
            </a:r>
            <a:r>
              <a:rPr lang="en-US" b="1" dirty="0" err="1">
                <a:solidFill>
                  <a:schemeClr val="tx1"/>
                </a:solidFill>
              </a:rPr>
              <a:t>manusia</a:t>
            </a:r>
            <a:r>
              <a:rPr lang="en-US" b="1" dirty="0">
                <a:solidFill>
                  <a:schemeClr val="tx1"/>
                </a:solidFill>
              </a:rPr>
              <a:t> </a:t>
            </a:r>
            <a:r>
              <a:rPr lang="en-US" b="1" dirty="0" err="1">
                <a:solidFill>
                  <a:schemeClr val="tx1"/>
                </a:solidFill>
              </a:rPr>
              <a:t>juga</a:t>
            </a:r>
            <a:r>
              <a:rPr lang="en-US" b="1" dirty="0">
                <a:solidFill>
                  <a:schemeClr val="tx1"/>
                </a:solidFill>
              </a:rPr>
              <a:t> </a:t>
            </a:r>
            <a:r>
              <a:rPr lang="en-US" b="1" dirty="0" err="1">
                <a:solidFill>
                  <a:schemeClr val="tx1"/>
                </a:solidFill>
              </a:rPr>
              <a:t>terdapat</a:t>
            </a:r>
            <a:r>
              <a:rPr lang="en-US" b="1" dirty="0">
                <a:solidFill>
                  <a:schemeClr val="tx1"/>
                </a:solidFill>
              </a:rPr>
              <a:t> </a:t>
            </a:r>
            <a:r>
              <a:rPr lang="en-US" b="1" dirty="0" err="1">
                <a:solidFill>
                  <a:schemeClr val="tx1"/>
                </a:solidFill>
              </a:rPr>
              <a:t>potensi</a:t>
            </a:r>
            <a:r>
              <a:rPr lang="en-US" b="1" dirty="0">
                <a:solidFill>
                  <a:schemeClr val="tx1"/>
                </a:solidFill>
              </a:rPr>
              <a:t> </a:t>
            </a:r>
            <a:r>
              <a:rPr lang="en-US" b="1" dirty="0" err="1">
                <a:solidFill>
                  <a:schemeClr val="tx1"/>
                </a:solidFill>
              </a:rPr>
              <a:t>negatif</a:t>
            </a:r>
            <a:r>
              <a:rPr lang="en-US" b="1" dirty="0">
                <a:solidFill>
                  <a:schemeClr val="tx1"/>
                </a:solidFill>
              </a:rPr>
              <a:t> yang </a:t>
            </a:r>
            <a:r>
              <a:rPr lang="en-US" b="1" dirty="0" err="1">
                <a:solidFill>
                  <a:schemeClr val="tx1"/>
                </a:solidFill>
              </a:rPr>
              <a:t>merupakan</a:t>
            </a:r>
            <a:r>
              <a:rPr lang="en-US" b="1" dirty="0">
                <a:solidFill>
                  <a:schemeClr val="tx1"/>
                </a:solidFill>
              </a:rPr>
              <a:t> </a:t>
            </a:r>
            <a:r>
              <a:rPr lang="en-US" b="1" dirty="0" err="1">
                <a:solidFill>
                  <a:schemeClr val="tx1"/>
                </a:solidFill>
              </a:rPr>
              <a:t>kelemahan</a:t>
            </a:r>
            <a:r>
              <a:rPr lang="en-US" b="1" dirty="0">
                <a:solidFill>
                  <a:schemeClr val="tx1"/>
                </a:solidFill>
              </a:rPr>
              <a:t> </a:t>
            </a:r>
            <a:r>
              <a:rPr lang="en-US" b="1" dirty="0" err="1">
                <a:solidFill>
                  <a:schemeClr val="tx1"/>
                </a:solidFill>
              </a:rPr>
              <a:t>manusia</a:t>
            </a:r>
            <a:r>
              <a:rPr lang="en-US" b="1" dirty="0">
                <a:solidFill>
                  <a:schemeClr val="tx1"/>
                </a:solidFill>
              </a:rPr>
              <a:t>, </a:t>
            </a:r>
            <a:r>
              <a:rPr lang="en-US" b="1" dirty="0" err="1">
                <a:solidFill>
                  <a:schemeClr val="tx1"/>
                </a:solidFill>
              </a:rPr>
              <a:t>seperti</a:t>
            </a:r>
            <a:r>
              <a:rPr lang="en-US" b="1" dirty="0">
                <a:solidFill>
                  <a:schemeClr val="tx1"/>
                </a:solidFill>
              </a:rPr>
              <a:t> </a:t>
            </a:r>
            <a:r>
              <a:rPr lang="en-US" b="1" dirty="0" err="1">
                <a:solidFill>
                  <a:schemeClr val="tx1"/>
                </a:solidFill>
              </a:rPr>
              <a:t>potensi</a:t>
            </a:r>
            <a:r>
              <a:rPr lang="en-US" b="1" dirty="0">
                <a:solidFill>
                  <a:schemeClr val="tx1"/>
                </a:solidFill>
              </a:rPr>
              <a:t> </a:t>
            </a:r>
            <a:r>
              <a:rPr lang="en-US" b="1" dirty="0" err="1">
                <a:solidFill>
                  <a:schemeClr val="tx1"/>
                </a:solidFill>
              </a:rPr>
              <a:t>untuk</a:t>
            </a:r>
            <a:r>
              <a:rPr lang="en-US" b="1" dirty="0">
                <a:solidFill>
                  <a:schemeClr val="tx1"/>
                </a:solidFill>
              </a:rPr>
              <a:t> </a:t>
            </a:r>
            <a:r>
              <a:rPr lang="en-US" b="1" dirty="0" err="1">
                <a:solidFill>
                  <a:schemeClr val="tx1"/>
                </a:solidFill>
              </a:rPr>
              <a:t>terjerumus</a:t>
            </a:r>
            <a:r>
              <a:rPr lang="en-US" b="1" dirty="0">
                <a:solidFill>
                  <a:schemeClr val="tx1"/>
                </a:solidFill>
              </a:rPr>
              <a:t> </a:t>
            </a:r>
            <a:r>
              <a:rPr lang="en-US" b="1" dirty="0" err="1">
                <a:solidFill>
                  <a:schemeClr val="tx1"/>
                </a:solidFill>
              </a:rPr>
              <a:t>dalam</a:t>
            </a:r>
            <a:r>
              <a:rPr lang="en-US" b="1" dirty="0">
                <a:solidFill>
                  <a:schemeClr val="tx1"/>
                </a:solidFill>
              </a:rPr>
              <a:t> </a:t>
            </a:r>
            <a:r>
              <a:rPr lang="en-US" b="1" dirty="0" err="1">
                <a:solidFill>
                  <a:schemeClr val="tx1"/>
                </a:solidFill>
              </a:rPr>
              <a:t>godaan</a:t>
            </a:r>
            <a:r>
              <a:rPr lang="en-US" b="1" dirty="0">
                <a:solidFill>
                  <a:schemeClr val="tx1"/>
                </a:solidFill>
              </a:rPr>
              <a:t> </a:t>
            </a:r>
            <a:r>
              <a:rPr lang="en-US" b="1" dirty="0" err="1">
                <a:solidFill>
                  <a:schemeClr val="tx1"/>
                </a:solidFill>
              </a:rPr>
              <a:t>hawa</a:t>
            </a:r>
            <a:r>
              <a:rPr lang="en-US" b="1" dirty="0">
                <a:solidFill>
                  <a:schemeClr val="tx1"/>
                </a:solidFill>
              </a:rPr>
              <a:t> </a:t>
            </a:r>
            <a:r>
              <a:rPr lang="en-US" b="1" dirty="0" err="1">
                <a:solidFill>
                  <a:schemeClr val="tx1"/>
                </a:solidFill>
              </a:rPr>
              <a:t>nafsu</a:t>
            </a:r>
            <a:r>
              <a:rPr lang="en-US" b="1" dirty="0">
                <a:solidFill>
                  <a:schemeClr val="tx1"/>
                </a:solidFill>
              </a:rPr>
              <a:t> </a:t>
            </a:r>
            <a:r>
              <a:rPr lang="en-US" b="1" dirty="0" err="1">
                <a:solidFill>
                  <a:schemeClr val="tx1"/>
                </a:solidFill>
              </a:rPr>
              <a:t>dan</a:t>
            </a:r>
            <a:r>
              <a:rPr lang="en-US" b="1" dirty="0">
                <a:solidFill>
                  <a:schemeClr val="tx1"/>
                </a:solidFill>
              </a:rPr>
              <a:t> </a:t>
            </a:r>
            <a:r>
              <a:rPr lang="en-US" b="1" dirty="0" err="1">
                <a:solidFill>
                  <a:schemeClr val="tx1"/>
                </a:solidFill>
              </a:rPr>
              <a:t>setan</a:t>
            </a:r>
            <a:r>
              <a:rPr lang="en-US" b="1" dirty="0">
                <a:solidFill>
                  <a:schemeClr val="tx1"/>
                </a:solidFill>
              </a:rPr>
              <a:t>. </a:t>
            </a:r>
            <a:r>
              <a:rPr lang="en-US" b="1" dirty="0" err="1">
                <a:solidFill>
                  <a:schemeClr val="tx1"/>
                </a:solidFill>
              </a:rPr>
              <a:t>Karena</a:t>
            </a:r>
            <a:r>
              <a:rPr lang="en-US" b="1" dirty="0">
                <a:solidFill>
                  <a:schemeClr val="tx1"/>
                </a:solidFill>
              </a:rPr>
              <a:t> </a:t>
            </a:r>
            <a:r>
              <a:rPr lang="en-US" b="1" dirty="0" err="1">
                <a:solidFill>
                  <a:schemeClr val="tx1"/>
                </a:solidFill>
              </a:rPr>
              <a:t>itu</a:t>
            </a:r>
            <a:r>
              <a:rPr lang="en-US" b="1" dirty="0">
                <a:solidFill>
                  <a:schemeClr val="tx1"/>
                </a:solidFill>
              </a:rPr>
              <a:t>, </a:t>
            </a:r>
            <a:r>
              <a:rPr lang="en-US" b="1" dirty="0" err="1">
                <a:solidFill>
                  <a:schemeClr val="tx1"/>
                </a:solidFill>
              </a:rPr>
              <a:t>manusia</a:t>
            </a:r>
            <a:r>
              <a:rPr lang="en-US" b="1" dirty="0">
                <a:solidFill>
                  <a:schemeClr val="tx1"/>
                </a:solidFill>
              </a:rPr>
              <a:t> </a:t>
            </a:r>
            <a:r>
              <a:rPr lang="en-US" b="1" dirty="0" err="1">
                <a:solidFill>
                  <a:schemeClr val="tx1"/>
                </a:solidFill>
              </a:rPr>
              <a:t>dikatakan</a:t>
            </a:r>
            <a:r>
              <a:rPr lang="en-US" b="1" dirty="0">
                <a:solidFill>
                  <a:schemeClr val="tx1"/>
                </a:solidFill>
              </a:rPr>
              <a:t> </a:t>
            </a:r>
            <a:r>
              <a:rPr lang="en-US" b="1" dirty="0" err="1">
                <a:solidFill>
                  <a:schemeClr val="tx1"/>
                </a:solidFill>
              </a:rPr>
              <a:t>sebagai</a:t>
            </a:r>
            <a:r>
              <a:rPr lang="en-US" b="1" dirty="0">
                <a:solidFill>
                  <a:schemeClr val="tx1"/>
                </a:solidFill>
              </a:rPr>
              <a:t> </a:t>
            </a:r>
            <a:r>
              <a:rPr lang="en-US" b="1" dirty="0" err="1">
                <a:solidFill>
                  <a:schemeClr val="tx1"/>
                </a:solidFill>
              </a:rPr>
              <a:t>makhluk</a:t>
            </a:r>
            <a:r>
              <a:rPr lang="en-US" b="1" dirty="0">
                <a:solidFill>
                  <a:schemeClr val="tx1"/>
                </a:solidFill>
              </a:rPr>
              <a:t> </a:t>
            </a:r>
            <a:r>
              <a:rPr lang="en-US" b="1" dirty="0" err="1">
                <a:solidFill>
                  <a:schemeClr val="tx1"/>
                </a:solidFill>
              </a:rPr>
              <a:t>paradoksal</a:t>
            </a:r>
            <a:r>
              <a:rPr lang="en-US" b="1" dirty="0">
                <a:solidFill>
                  <a:schemeClr val="tx1"/>
                </a:solidFill>
              </a:rPr>
              <a:t>, </a:t>
            </a:r>
            <a:r>
              <a:rPr lang="en-US" b="1" dirty="0" err="1">
                <a:solidFill>
                  <a:schemeClr val="tx1"/>
                </a:solidFill>
              </a:rPr>
              <a:t>yakni</a:t>
            </a:r>
            <a:r>
              <a:rPr lang="en-US" b="1" dirty="0">
                <a:solidFill>
                  <a:schemeClr val="tx1"/>
                </a:solidFill>
              </a:rPr>
              <a:t> </a:t>
            </a:r>
            <a:r>
              <a:rPr lang="en-US" b="1" dirty="0" err="1">
                <a:solidFill>
                  <a:schemeClr val="tx1"/>
                </a:solidFill>
              </a:rPr>
              <a:t>memiliki</a:t>
            </a:r>
            <a:r>
              <a:rPr lang="en-US" b="1" dirty="0">
                <a:solidFill>
                  <a:schemeClr val="tx1"/>
                </a:solidFill>
              </a:rPr>
              <a:t> </a:t>
            </a:r>
            <a:r>
              <a:rPr lang="en-US" b="1" dirty="0" err="1">
                <a:solidFill>
                  <a:schemeClr val="tx1"/>
                </a:solidFill>
              </a:rPr>
              <a:t>kecenderungan</a:t>
            </a:r>
            <a:r>
              <a:rPr lang="en-US" b="1" dirty="0">
                <a:solidFill>
                  <a:schemeClr val="tx1"/>
                </a:solidFill>
              </a:rPr>
              <a:t> </a:t>
            </a:r>
            <a:r>
              <a:rPr lang="en-US" b="1" dirty="0" err="1">
                <a:solidFill>
                  <a:schemeClr val="tx1"/>
                </a:solidFill>
              </a:rPr>
              <a:t>ke</a:t>
            </a:r>
            <a:r>
              <a:rPr lang="en-US" b="1" dirty="0">
                <a:solidFill>
                  <a:schemeClr val="tx1"/>
                </a:solidFill>
              </a:rPr>
              <a:t> </a:t>
            </a:r>
            <a:r>
              <a:rPr lang="en-US" b="1" dirty="0" err="1">
                <a:solidFill>
                  <a:schemeClr val="tx1"/>
                </a:solidFill>
              </a:rPr>
              <a:t>arah</a:t>
            </a:r>
            <a:r>
              <a:rPr lang="en-US" b="1" dirty="0">
                <a:solidFill>
                  <a:schemeClr val="tx1"/>
                </a:solidFill>
              </a:rPr>
              <a:t> </a:t>
            </a:r>
            <a:r>
              <a:rPr lang="en-US" b="1" dirty="0" err="1">
                <a:solidFill>
                  <a:schemeClr val="tx1"/>
                </a:solidFill>
              </a:rPr>
              <a:t>kebaikan</a:t>
            </a:r>
            <a:r>
              <a:rPr lang="en-US" b="1" dirty="0">
                <a:solidFill>
                  <a:schemeClr val="tx1"/>
                </a:solidFill>
              </a:rPr>
              <a:t> </a:t>
            </a:r>
            <a:r>
              <a:rPr lang="en-US" b="1" dirty="0" err="1">
                <a:solidFill>
                  <a:schemeClr val="tx1"/>
                </a:solidFill>
              </a:rPr>
              <a:t>dan</a:t>
            </a:r>
            <a:r>
              <a:rPr lang="en-US" b="1" dirty="0">
                <a:solidFill>
                  <a:schemeClr val="tx1"/>
                </a:solidFill>
              </a:rPr>
              <a:t> </a:t>
            </a:r>
            <a:r>
              <a:rPr lang="en-US" b="1" dirty="0" err="1">
                <a:solidFill>
                  <a:schemeClr val="tx1"/>
                </a:solidFill>
              </a:rPr>
              <a:t>keburukan</a:t>
            </a:r>
            <a:r>
              <a:rPr lang="en-US" b="1" dirty="0">
                <a:solidFill>
                  <a:schemeClr val="tx1"/>
                </a:solidFill>
              </a:rPr>
              <a:t> </a:t>
            </a:r>
            <a:r>
              <a:rPr lang="en-US" b="1" dirty="0" err="1" smtClean="0">
                <a:solidFill>
                  <a:schemeClr val="tx1"/>
                </a:solidFill>
              </a:rPr>
              <a:t>sekaligus</a:t>
            </a:r>
            <a:r>
              <a:rPr lang="en-US" b="1" dirty="0" smtClean="0">
                <a:solidFill>
                  <a:schemeClr val="tx1"/>
                </a:solidFill>
              </a:rPr>
              <a:t>.</a:t>
            </a:r>
          </a:p>
          <a:p>
            <a:pPr marL="342900" indent="-342900" algn="just" fontAlgn="base">
              <a:spcBef>
                <a:spcPts val="300"/>
              </a:spcBef>
              <a:spcAft>
                <a:spcPts val="300"/>
              </a:spcAft>
              <a:buFont typeface="+mj-lt"/>
              <a:buAutoNum type="arabicPeriod"/>
            </a:pPr>
            <a:r>
              <a:rPr lang="en-US" b="1" dirty="0" err="1" smtClean="0">
                <a:solidFill>
                  <a:schemeClr val="tx1"/>
                </a:solidFill>
              </a:rPr>
              <a:t>Tujuan</a:t>
            </a:r>
            <a:r>
              <a:rPr lang="en-US" b="1" dirty="0" smtClean="0">
                <a:solidFill>
                  <a:schemeClr val="tx1"/>
                </a:solidFill>
              </a:rPr>
              <a:t> </a:t>
            </a:r>
            <a:r>
              <a:rPr lang="en-US" b="1" dirty="0" err="1">
                <a:solidFill>
                  <a:schemeClr val="tx1"/>
                </a:solidFill>
              </a:rPr>
              <a:t>penciptaan</a:t>
            </a:r>
            <a:r>
              <a:rPr lang="en-US" b="1" dirty="0">
                <a:solidFill>
                  <a:schemeClr val="tx1"/>
                </a:solidFill>
              </a:rPr>
              <a:t> </a:t>
            </a:r>
            <a:r>
              <a:rPr lang="en-US" b="1" dirty="0" err="1">
                <a:solidFill>
                  <a:schemeClr val="tx1"/>
                </a:solidFill>
              </a:rPr>
              <a:t>manusia</a:t>
            </a:r>
            <a:r>
              <a:rPr lang="en-US" b="1" dirty="0">
                <a:solidFill>
                  <a:schemeClr val="tx1"/>
                </a:solidFill>
              </a:rPr>
              <a:t> </a:t>
            </a:r>
            <a:r>
              <a:rPr lang="en-US" b="1" dirty="0" err="1">
                <a:solidFill>
                  <a:schemeClr val="tx1"/>
                </a:solidFill>
              </a:rPr>
              <a:t>adalah</a:t>
            </a:r>
            <a:r>
              <a:rPr lang="en-US" b="1" dirty="0">
                <a:solidFill>
                  <a:schemeClr val="tx1"/>
                </a:solidFill>
              </a:rPr>
              <a:t> </a:t>
            </a:r>
            <a:r>
              <a:rPr lang="en-US" b="1" dirty="0" err="1">
                <a:solidFill>
                  <a:schemeClr val="tx1"/>
                </a:solidFill>
              </a:rPr>
              <a:t>menjadi</a:t>
            </a:r>
            <a:r>
              <a:rPr lang="en-US" b="1" dirty="0">
                <a:solidFill>
                  <a:schemeClr val="tx1"/>
                </a:solidFill>
              </a:rPr>
              <a:t> </a:t>
            </a:r>
            <a:r>
              <a:rPr lang="en-US" b="1" dirty="0" err="1">
                <a:solidFill>
                  <a:schemeClr val="tx1"/>
                </a:solidFill>
              </a:rPr>
              <a:t>khalifah</a:t>
            </a:r>
            <a:r>
              <a:rPr lang="en-US" b="1" dirty="0">
                <a:solidFill>
                  <a:schemeClr val="tx1"/>
                </a:solidFill>
              </a:rPr>
              <a:t> Allah </a:t>
            </a:r>
            <a:r>
              <a:rPr lang="en-US" b="1" dirty="0" err="1">
                <a:solidFill>
                  <a:schemeClr val="tx1"/>
                </a:solidFill>
              </a:rPr>
              <a:t>Swt</a:t>
            </a:r>
            <a:r>
              <a:rPr lang="en-US" b="1" dirty="0">
                <a:solidFill>
                  <a:schemeClr val="tx1"/>
                </a:solidFill>
              </a:rPr>
              <a:t> di </a:t>
            </a:r>
            <a:r>
              <a:rPr lang="en-US" b="1" dirty="0" err="1">
                <a:solidFill>
                  <a:schemeClr val="tx1"/>
                </a:solidFill>
              </a:rPr>
              <a:t>muka</a:t>
            </a:r>
            <a:r>
              <a:rPr lang="en-US" b="1" dirty="0">
                <a:solidFill>
                  <a:schemeClr val="tx1"/>
                </a:solidFill>
              </a:rPr>
              <a:t> </a:t>
            </a:r>
            <a:r>
              <a:rPr lang="en-US" b="1" dirty="0" err="1">
                <a:solidFill>
                  <a:schemeClr val="tx1"/>
                </a:solidFill>
              </a:rPr>
              <a:t>bumi</a:t>
            </a:r>
            <a:r>
              <a:rPr lang="en-US" b="1" dirty="0">
                <a:solidFill>
                  <a:schemeClr val="tx1"/>
                </a:solidFill>
              </a:rPr>
              <a:t>.  Agar </a:t>
            </a:r>
            <a:r>
              <a:rPr lang="en-US" b="1" dirty="0" err="1">
                <a:solidFill>
                  <a:schemeClr val="tx1"/>
                </a:solidFill>
              </a:rPr>
              <a:t>selaras</a:t>
            </a:r>
            <a:r>
              <a:rPr lang="en-US" b="1" dirty="0">
                <a:solidFill>
                  <a:schemeClr val="tx1"/>
                </a:solidFill>
              </a:rPr>
              <a:t> </a:t>
            </a:r>
            <a:r>
              <a:rPr lang="en-US" b="1" dirty="0" err="1">
                <a:solidFill>
                  <a:schemeClr val="tx1"/>
                </a:solidFill>
              </a:rPr>
              <a:t>dengan</a:t>
            </a:r>
            <a:r>
              <a:rPr lang="en-US" b="1" dirty="0">
                <a:solidFill>
                  <a:schemeClr val="tx1"/>
                </a:solidFill>
              </a:rPr>
              <a:t> </a:t>
            </a:r>
            <a:r>
              <a:rPr lang="en-US" b="1" dirty="0" err="1">
                <a:solidFill>
                  <a:schemeClr val="tx1"/>
                </a:solidFill>
              </a:rPr>
              <a:t>tujuan</a:t>
            </a:r>
            <a:r>
              <a:rPr lang="en-US" b="1" dirty="0">
                <a:solidFill>
                  <a:schemeClr val="tx1"/>
                </a:solidFill>
              </a:rPr>
              <a:t> </a:t>
            </a:r>
            <a:r>
              <a:rPr lang="en-US" b="1" dirty="0" err="1">
                <a:solidFill>
                  <a:schemeClr val="tx1"/>
                </a:solidFill>
              </a:rPr>
              <a:t>pencipataan</a:t>
            </a:r>
            <a:r>
              <a:rPr lang="en-US" b="1" dirty="0">
                <a:solidFill>
                  <a:schemeClr val="tx1"/>
                </a:solidFill>
              </a:rPr>
              <a:t> </a:t>
            </a:r>
            <a:r>
              <a:rPr lang="en-US" b="1" dirty="0" err="1">
                <a:solidFill>
                  <a:schemeClr val="tx1"/>
                </a:solidFill>
              </a:rPr>
              <a:t>manusia</a:t>
            </a:r>
            <a:r>
              <a:rPr lang="en-US" b="1" dirty="0">
                <a:solidFill>
                  <a:schemeClr val="tx1"/>
                </a:solidFill>
              </a:rPr>
              <a:t> </a:t>
            </a:r>
            <a:r>
              <a:rPr lang="en-US" b="1" dirty="0" err="1">
                <a:solidFill>
                  <a:schemeClr val="tx1"/>
                </a:solidFill>
              </a:rPr>
              <a:t>itu</a:t>
            </a:r>
            <a:r>
              <a:rPr lang="en-US" b="1" dirty="0">
                <a:solidFill>
                  <a:schemeClr val="tx1"/>
                </a:solidFill>
              </a:rPr>
              <a:t> </a:t>
            </a:r>
            <a:r>
              <a:rPr lang="en-US" b="1" dirty="0" err="1">
                <a:solidFill>
                  <a:schemeClr val="tx1"/>
                </a:solidFill>
              </a:rPr>
              <a:t>hendaknya</a:t>
            </a:r>
            <a:r>
              <a:rPr lang="en-US" b="1" dirty="0">
                <a:solidFill>
                  <a:schemeClr val="tx1"/>
                </a:solidFill>
              </a:rPr>
              <a:t> </a:t>
            </a:r>
            <a:r>
              <a:rPr lang="en-US" b="1" dirty="0" err="1">
                <a:solidFill>
                  <a:schemeClr val="tx1"/>
                </a:solidFill>
              </a:rPr>
              <a:t>konsep</a:t>
            </a:r>
            <a:r>
              <a:rPr lang="en-US" b="1" dirty="0">
                <a:solidFill>
                  <a:schemeClr val="tx1"/>
                </a:solidFill>
              </a:rPr>
              <a:t> </a:t>
            </a:r>
            <a:r>
              <a:rPr lang="en-US" b="1" dirty="0" err="1">
                <a:solidFill>
                  <a:schemeClr val="tx1"/>
                </a:solidFill>
              </a:rPr>
              <a:t>sains-teknologi</a:t>
            </a:r>
            <a:r>
              <a:rPr lang="en-US" b="1" dirty="0">
                <a:solidFill>
                  <a:schemeClr val="tx1"/>
                </a:solidFill>
              </a:rPr>
              <a:t> modern </a:t>
            </a:r>
            <a:r>
              <a:rPr lang="en-US" b="1" dirty="0" err="1">
                <a:solidFill>
                  <a:schemeClr val="tx1"/>
                </a:solidFill>
              </a:rPr>
              <a:t>tidak</a:t>
            </a:r>
            <a:r>
              <a:rPr lang="en-US" b="1" dirty="0">
                <a:solidFill>
                  <a:schemeClr val="tx1"/>
                </a:solidFill>
              </a:rPr>
              <a:t> </a:t>
            </a:r>
            <a:r>
              <a:rPr lang="en-US" b="1" dirty="0" err="1">
                <a:solidFill>
                  <a:schemeClr val="tx1"/>
                </a:solidFill>
              </a:rPr>
              <a:t>dikhotomis</a:t>
            </a:r>
            <a:r>
              <a:rPr lang="en-US" b="1" dirty="0">
                <a:solidFill>
                  <a:schemeClr val="tx1"/>
                </a:solidFill>
              </a:rPr>
              <a:t> agar </a:t>
            </a:r>
            <a:r>
              <a:rPr lang="en-US" b="1" dirty="0" err="1">
                <a:solidFill>
                  <a:schemeClr val="tx1"/>
                </a:solidFill>
              </a:rPr>
              <a:t>manusia</a:t>
            </a:r>
            <a:r>
              <a:rPr lang="en-US" b="1" dirty="0">
                <a:solidFill>
                  <a:schemeClr val="tx1"/>
                </a:solidFill>
              </a:rPr>
              <a:t> </a:t>
            </a:r>
            <a:r>
              <a:rPr lang="en-US" b="1" dirty="0" err="1">
                <a:solidFill>
                  <a:schemeClr val="tx1"/>
                </a:solidFill>
              </a:rPr>
              <a:t>tidak</a:t>
            </a:r>
            <a:r>
              <a:rPr lang="en-US" b="1" dirty="0">
                <a:solidFill>
                  <a:schemeClr val="tx1"/>
                </a:solidFill>
              </a:rPr>
              <a:t> </a:t>
            </a:r>
            <a:r>
              <a:rPr lang="en-US" b="1" dirty="0" err="1">
                <a:solidFill>
                  <a:schemeClr val="tx1"/>
                </a:solidFill>
              </a:rPr>
              <a:t>memiliki</a:t>
            </a:r>
            <a:r>
              <a:rPr lang="en-US" b="1" dirty="0">
                <a:solidFill>
                  <a:schemeClr val="tx1"/>
                </a:solidFill>
              </a:rPr>
              <a:t> </a:t>
            </a:r>
            <a:r>
              <a:rPr lang="en-US" b="1" dirty="0" err="1">
                <a:solidFill>
                  <a:schemeClr val="tx1"/>
                </a:solidFill>
              </a:rPr>
              <a:t>pribadi</a:t>
            </a:r>
            <a:r>
              <a:rPr lang="en-US" b="1" dirty="0">
                <a:solidFill>
                  <a:schemeClr val="tx1"/>
                </a:solidFill>
              </a:rPr>
              <a:t> </a:t>
            </a:r>
            <a:r>
              <a:rPr lang="en-US" b="1" dirty="0" err="1">
                <a:solidFill>
                  <a:schemeClr val="tx1"/>
                </a:solidFill>
              </a:rPr>
              <a:t>terpecah</a:t>
            </a:r>
            <a:r>
              <a:rPr lang="en-US" b="1" dirty="0">
                <a:solidFill>
                  <a:schemeClr val="tx1"/>
                </a:solidFill>
              </a:rPr>
              <a:t> (</a:t>
            </a:r>
            <a:r>
              <a:rPr lang="en-US" b="1" i="1" dirty="0">
                <a:solidFill>
                  <a:schemeClr val="tx1"/>
                </a:solidFill>
              </a:rPr>
              <a:t>split personality</a:t>
            </a:r>
            <a:r>
              <a:rPr lang="en-US" b="1" dirty="0">
                <a:solidFill>
                  <a:schemeClr val="tx1"/>
                </a:solidFill>
              </a:rPr>
              <a:t>) </a:t>
            </a:r>
            <a:r>
              <a:rPr lang="en-US" b="1" dirty="0" err="1">
                <a:solidFill>
                  <a:schemeClr val="tx1"/>
                </a:solidFill>
              </a:rPr>
              <a:t>dalam</a:t>
            </a:r>
            <a:r>
              <a:rPr lang="en-US" b="1" dirty="0">
                <a:solidFill>
                  <a:schemeClr val="tx1"/>
                </a:solidFill>
              </a:rPr>
              <a:t> </a:t>
            </a:r>
            <a:r>
              <a:rPr lang="en-US" b="1" dirty="0" err="1">
                <a:solidFill>
                  <a:schemeClr val="tx1"/>
                </a:solidFill>
              </a:rPr>
              <a:t>masyarakat</a:t>
            </a:r>
            <a:r>
              <a:rPr lang="en-US" b="1" dirty="0">
                <a:solidFill>
                  <a:schemeClr val="tx1"/>
                </a:solidFill>
              </a:rPr>
              <a:t>.  </a:t>
            </a:r>
            <a:r>
              <a:rPr lang="en-US" b="1" dirty="0" err="1">
                <a:solidFill>
                  <a:schemeClr val="tx1"/>
                </a:solidFill>
              </a:rPr>
              <a:t>Menyadari</a:t>
            </a:r>
            <a:r>
              <a:rPr lang="en-US" b="1" dirty="0">
                <a:solidFill>
                  <a:schemeClr val="tx1"/>
                </a:solidFill>
              </a:rPr>
              <a:t> </a:t>
            </a:r>
            <a:r>
              <a:rPr lang="en-US" b="1" dirty="0" err="1">
                <a:solidFill>
                  <a:schemeClr val="tx1"/>
                </a:solidFill>
              </a:rPr>
              <a:t>kenyataan</a:t>
            </a:r>
            <a:r>
              <a:rPr lang="en-US" b="1" dirty="0">
                <a:solidFill>
                  <a:schemeClr val="tx1"/>
                </a:solidFill>
              </a:rPr>
              <a:t> </a:t>
            </a:r>
            <a:r>
              <a:rPr lang="en-US" b="1" dirty="0" err="1">
                <a:solidFill>
                  <a:schemeClr val="tx1"/>
                </a:solidFill>
              </a:rPr>
              <a:t>itu</a:t>
            </a:r>
            <a:r>
              <a:rPr lang="en-US" b="1" dirty="0">
                <a:solidFill>
                  <a:schemeClr val="tx1"/>
                </a:solidFill>
              </a:rPr>
              <a:t>, </a:t>
            </a:r>
            <a:r>
              <a:rPr lang="en-US" b="1" dirty="0" err="1">
                <a:solidFill>
                  <a:schemeClr val="tx1"/>
                </a:solidFill>
              </a:rPr>
              <a:t>perlu</a:t>
            </a:r>
            <a:r>
              <a:rPr lang="en-US" b="1" dirty="0">
                <a:solidFill>
                  <a:schemeClr val="tx1"/>
                </a:solidFill>
              </a:rPr>
              <a:t> </a:t>
            </a:r>
            <a:r>
              <a:rPr lang="en-US" b="1" dirty="0" err="1">
                <a:solidFill>
                  <a:schemeClr val="tx1"/>
                </a:solidFill>
              </a:rPr>
              <a:t>adanya</a:t>
            </a:r>
            <a:r>
              <a:rPr lang="en-US" b="1" dirty="0">
                <a:solidFill>
                  <a:schemeClr val="tx1"/>
                </a:solidFill>
              </a:rPr>
              <a:t> </a:t>
            </a:r>
            <a:r>
              <a:rPr lang="en-US" b="1" dirty="0" err="1">
                <a:solidFill>
                  <a:schemeClr val="tx1"/>
                </a:solidFill>
              </a:rPr>
              <a:t>integrasi</a:t>
            </a:r>
            <a:r>
              <a:rPr lang="en-US" b="1" dirty="0">
                <a:solidFill>
                  <a:schemeClr val="tx1"/>
                </a:solidFill>
              </a:rPr>
              <a:t> </a:t>
            </a:r>
            <a:r>
              <a:rPr lang="en-US" b="1" dirty="0" err="1">
                <a:solidFill>
                  <a:schemeClr val="tx1"/>
                </a:solidFill>
              </a:rPr>
              <a:t>sains-teknologi</a:t>
            </a:r>
            <a:r>
              <a:rPr lang="en-US" b="1" dirty="0">
                <a:solidFill>
                  <a:schemeClr val="tx1"/>
                </a:solidFill>
              </a:rPr>
              <a:t> modern </a:t>
            </a:r>
            <a:r>
              <a:rPr lang="en-US" b="1" dirty="0" err="1">
                <a:solidFill>
                  <a:schemeClr val="tx1"/>
                </a:solidFill>
              </a:rPr>
              <a:t>dengan</a:t>
            </a:r>
            <a:r>
              <a:rPr lang="en-US" b="1" dirty="0">
                <a:solidFill>
                  <a:schemeClr val="tx1"/>
                </a:solidFill>
              </a:rPr>
              <a:t> </a:t>
            </a:r>
            <a:r>
              <a:rPr lang="en-US" b="1" dirty="0" err="1">
                <a:solidFill>
                  <a:schemeClr val="tx1"/>
                </a:solidFill>
              </a:rPr>
              <a:t>nilai-nilai</a:t>
            </a:r>
            <a:r>
              <a:rPr lang="en-US" b="1" dirty="0">
                <a:solidFill>
                  <a:schemeClr val="tx1"/>
                </a:solidFill>
              </a:rPr>
              <a:t> </a:t>
            </a:r>
            <a:r>
              <a:rPr lang="en-US" b="1" dirty="0" err="1">
                <a:solidFill>
                  <a:schemeClr val="tx1"/>
                </a:solidFill>
              </a:rPr>
              <a:t>ajaran</a:t>
            </a:r>
            <a:r>
              <a:rPr lang="en-US" b="1" dirty="0">
                <a:solidFill>
                  <a:schemeClr val="tx1"/>
                </a:solidFill>
              </a:rPr>
              <a:t> Islam. </a:t>
            </a:r>
          </a:p>
        </p:txBody>
      </p:sp>
      <p:sp>
        <p:nvSpPr>
          <p:cNvPr id="8" name="Right Arrow 7"/>
          <p:cNvSpPr/>
          <p:nvPr/>
        </p:nvSpPr>
        <p:spPr>
          <a:xfrm>
            <a:off x="2643185" y="2878794"/>
            <a:ext cx="324048" cy="59635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91017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3" y="-85339"/>
            <a:ext cx="9144000" cy="6894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92802" y="1412776"/>
            <a:ext cx="5154830" cy="991574"/>
          </a:xfrm>
          <a:prstGeom prst="snip2DiagRect">
            <a:avLst/>
          </a:prstGeom>
          <a:solidFill>
            <a:srgbClr val="FFFFFF">
              <a:shade val="85000"/>
            </a:srgbClr>
          </a:solidFill>
          <a:ln w="88900" cap="sq">
            <a:solidFill>
              <a:srgbClr val="FFFFFF"/>
            </a:solidFill>
            <a:miter lim="800000"/>
            <a:headEnd/>
            <a:tailEnd/>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11" name="Title 1"/>
          <p:cNvSpPr txBox="1"/>
          <p:nvPr/>
        </p:nvSpPr>
        <p:spPr>
          <a:xfrm>
            <a:off x="1155502" y="2675240"/>
            <a:ext cx="7160914" cy="1188132"/>
          </a:xfrm>
          <a:prstGeom prst="rect">
            <a:avLst/>
          </a:prstGeom>
          <a:noFill/>
          <a:ln>
            <a:noFill/>
          </a:ln>
        </p:spPr>
        <p:style>
          <a:lnRef idx="3">
            <a:schemeClr val="lt1"/>
          </a:lnRef>
          <a:fillRef idx="1">
            <a:schemeClr val="accent6"/>
          </a:fillRef>
          <a:effectRef idx="1">
            <a:schemeClr val="accent6"/>
          </a:effectRef>
          <a:fontRef idx="minor">
            <a:schemeClr val="lt1"/>
          </a:fontRef>
        </p:style>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55600" indent="-355600"/>
            <a:r>
              <a:rPr lang="id-ID" sz="4100" b="1" dirty="0" smtClean="0">
                <a:solidFill>
                  <a:schemeClr val="accent6">
                    <a:lumMod val="50000"/>
                  </a:schemeClr>
                </a:solidFill>
              </a:rPr>
              <a:t>Thank you</a:t>
            </a:r>
            <a:endParaRPr lang="en-US" sz="2400" b="1" dirty="0">
              <a:solidFill>
                <a:schemeClr val="accent6">
                  <a:lumMod val="50000"/>
                </a:schemeClr>
              </a:solidFill>
            </a:endParaRPr>
          </a:p>
        </p:txBody>
      </p:sp>
      <p:pic>
        <p:nvPicPr>
          <p:cNvPr id="12" name="Picture 2" descr="Swiss Izinkan Siswa Muslim Tak Salaman dengan Guru Wanit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38251" y="4149080"/>
            <a:ext cx="3017925" cy="15841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574</Words>
  <Application>Microsoft Office PowerPoint</Application>
  <PresentationFormat>On-screen Show (4:3)</PresentationFormat>
  <Paragraphs>34</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anitaraharjeng</cp:lastModifiedBy>
  <cp:revision>53</cp:revision>
  <cp:lastPrinted>2020-08-27T23:29:28Z</cp:lastPrinted>
  <dcterms:created xsi:type="dcterms:W3CDTF">2020-08-26T10:43:00Z</dcterms:created>
  <dcterms:modified xsi:type="dcterms:W3CDTF">2020-12-07T16:29:16Z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1033-11.2.0.9635</vt:lpwstr>
  </property>
</Properties>
</file>